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28"/>
  </p:notesMasterIdLst>
  <p:handoutMasterIdLst>
    <p:handoutMasterId r:id="rId29"/>
  </p:handoutMasterIdLst>
  <p:sldIdLst>
    <p:sldId id="257" r:id="rId3"/>
    <p:sldId id="264" r:id="rId4"/>
    <p:sldId id="335" r:id="rId5"/>
    <p:sldId id="336" r:id="rId6"/>
    <p:sldId id="338" r:id="rId7"/>
    <p:sldId id="337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18" r:id="rId18"/>
    <p:sldId id="319" r:id="rId19"/>
    <p:sldId id="320" r:id="rId20"/>
    <p:sldId id="322" r:id="rId21"/>
    <p:sldId id="323" r:id="rId22"/>
    <p:sldId id="341" r:id="rId23"/>
    <p:sldId id="340" r:id="rId24"/>
    <p:sldId id="339" r:id="rId25"/>
    <p:sldId id="342" r:id="rId26"/>
    <p:sldId id="315" r:id="rId27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48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54121" autoAdjust="0"/>
  </p:normalViewPr>
  <p:slideViewPr>
    <p:cSldViewPr showGuides="1">
      <p:cViewPr varScale="1">
        <p:scale>
          <a:sx n="48" d="100"/>
          <a:sy n="48" d="100"/>
        </p:scale>
        <p:origin x="-1806" y="-102"/>
      </p:cViewPr>
      <p:guideLst>
        <p:guide orient="horz" pos="3748"/>
        <p:guide orient="horz" pos="2160"/>
        <p:guide orient="horz" pos="392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efani\Desktop\protercted%20char%20graph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efani\Desktop\protercted%20char%20graph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ecudc01\users$\JenniferP\Ad%20hoc%20tasks\Higher%20education%20reform\HE%20trends%20(updated)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ecudc01\users$\JenniferP\Ad%20hoc%20tasks\Higher%20education%20reform\HE%20trends%20(updated)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293152309449692E-2"/>
          <c:y val="6.1168165945068832E-2"/>
          <c:w val="0.93220254444938566"/>
          <c:h val="0.86266220995879783"/>
        </c:manualLayout>
      </c:layout>
      <c:lineChart>
        <c:grouping val="standard"/>
        <c:varyColors val="0"/>
        <c:ser>
          <c:idx val="0"/>
          <c:order val="0"/>
          <c:tx>
            <c:strRef>
              <c:f>Sheet1!$F$5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rgbClr val="E31937"/>
              </a:solidFill>
            </a:ln>
          </c:spPr>
          <c:marker>
            <c:symbol val="none"/>
          </c:marker>
          <c:cat>
            <c:strRef>
              <c:f>Sheet1!$I$6:$I$15</c:f>
              <c:strCache>
                <c:ptCount val="10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</c:strCache>
            </c:strRef>
          </c:cat>
          <c:val>
            <c:numRef>
              <c:f>Sheet1!$F$6:$F$15</c:f>
              <c:numCache>
                <c:formatCode>0.00</c:formatCode>
                <c:ptCount val="10"/>
                <c:pt idx="0">
                  <c:v>1</c:v>
                </c:pt>
                <c:pt idx="1">
                  <c:v>1.0014973825752578</c:v>
                </c:pt>
                <c:pt idx="2">
                  <c:v>1.0474131218629841</c:v>
                </c:pt>
                <c:pt idx="3">
                  <c:v>1.0522287042250147</c:v>
                </c:pt>
                <c:pt idx="4">
                  <c:v>1.0722457144910726</c:v>
                </c:pt>
                <c:pt idx="5">
                  <c:v>1.1559673690389201</c:v>
                </c:pt>
                <c:pt idx="6">
                  <c:v>1.2065549419614521</c:v>
                </c:pt>
                <c:pt idx="7">
                  <c:v>1.1757927143353417</c:v>
                </c:pt>
                <c:pt idx="8">
                  <c:v>1.1473065082236251</c:v>
                </c:pt>
                <c:pt idx="9">
                  <c:v>0.98803291845853469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Sheet1!$E$5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rgbClr val="003768"/>
              </a:solidFill>
            </a:ln>
          </c:spPr>
          <c:marker>
            <c:symbol val="none"/>
          </c:marker>
          <c:cat>
            <c:strRef>
              <c:f>Sheet1!$I$6:$I$15</c:f>
              <c:strCache>
                <c:ptCount val="10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</c:strCache>
            </c:strRef>
          </c:cat>
          <c:val>
            <c:numRef>
              <c:f>Sheet1!$E$6:$E$15</c:f>
              <c:numCache>
                <c:formatCode>0.00</c:formatCode>
                <c:ptCount val="10"/>
                <c:pt idx="0">
                  <c:v>1</c:v>
                </c:pt>
                <c:pt idx="1">
                  <c:v>0.99717411964575553</c:v>
                </c:pt>
                <c:pt idx="2">
                  <c:v>1.0434479104465089</c:v>
                </c:pt>
                <c:pt idx="3">
                  <c:v>1.039705301048772</c:v>
                </c:pt>
                <c:pt idx="4">
                  <c:v>1.0448019781162481</c:v>
                </c:pt>
                <c:pt idx="5">
                  <c:v>1.1127240309164768</c:v>
                </c:pt>
                <c:pt idx="6">
                  <c:v>1.1464579776452728</c:v>
                </c:pt>
                <c:pt idx="7">
                  <c:v>1.102076517438878</c:v>
                </c:pt>
                <c:pt idx="8">
                  <c:v>1.0739102278366035</c:v>
                </c:pt>
                <c:pt idx="9">
                  <c:v>0.93975660423377605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66944"/>
        <c:axId val="90068480"/>
      </c:lineChart>
      <c:catAx>
        <c:axId val="90066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0068480"/>
        <c:crosses val="autoZero"/>
        <c:auto val="1"/>
        <c:lblAlgn val="ctr"/>
        <c:lblOffset val="100"/>
        <c:noMultiLvlLbl val="0"/>
      </c:catAx>
      <c:valAx>
        <c:axId val="90068480"/>
        <c:scaling>
          <c:orientation val="minMax"/>
          <c:min val="0.9"/>
        </c:scaling>
        <c:delete val="0"/>
        <c:axPos val="l"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006694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7.9505294396340048E-2"/>
          <c:y val="0.20547434833629602"/>
          <c:w val="0.19402737448516658"/>
          <c:h val="0.15257673987332843"/>
        </c:manualLayout>
      </c:layout>
      <c:overlay val="0"/>
      <c:spPr>
        <a:ln w="19050">
          <a:solidFill>
            <a:sysClr val="windowText" lastClr="000000"/>
          </a:solidFill>
        </a:ln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293152309449685E-2"/>
          <c:y val="6.1168165945068825E-2"/>
          <c:w val="0.93220254444938566"/>
          <c:h val="0.86266220995879783"/>
        </c:manualLayout>
      </c:layout>
      <c:lineChart>
        <c:grouping val="standard"/>
        <c:varyColors val="0"/>
        <c:ser>
          <c:idx val="0"/>
          <c:order val="0"/>
          <c:tx>
            <c:strRef>
              <c:f>Sheet1!$G$5</c:f>
              <c:strCache>
                <c:ptCount val="1"/>
                <c:pt idx="0">
                  <c:v>21 and under</c:v>
                </c:pt>
              </c:strCache>
            </c:strRef>
          </c:tx>
          <c:spPr>
            <a:ln>
              <a:solidFill>
                <a:srgbClr val="C6006F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Sheet1!$I$6:$I$15</c:f>
              <c:strCache>
                <c:ptCount val="10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</c:strCache>
            </c:strRef>
          </c:cat>
          <c:val>
            <c:numRef>
              <c:f>Sheet1!$G$6:$G$15</c:f>
              <c:numCache>
                <c:formatCode>#,##0.00</c:formatCode>
                <c:ptCount val="10"/>
                <c:pt idx="0">
                  <c:v>1</c:v>
                </c:pt>
                <c:pt idx="1">
                  <c:v>1.022126904602296</c:v>
                </c:pt>
                <c:pt idx="2">
                  <c:v>1.0543192826649033</c:v>
                </c:pt>
                <c:pt idx="3">
                  <c:v>1.08026673252655</c:v>
                </c:pt>
                <c:pt idx="4">
                  <c:v>1.1060780943644437</c:v>
                </c:pt>
                <c:pt idx="5">
                  <c:v>1.1480536892455209</c:v>
                </c:pt>
                <c:pt idx="6">
                  <c:v>1.2094394685510659</c:v>
                </c:pt>
                <c:pt idx="7">
                  <c:v>1.2421711584114998</c:v>
                </c:pt>
                <c:pt idx="8">
                  <c:v>1.2902404725782641</c:v>
                </c:pt>
                <c:pt idx="9">
                  <c:v>1.2671609518097187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Sheet1!$H$5</c:f>
              <c:strCache>
                <c:ptCount val="1"/>
                <c:pt idx="0">
                  <c:v>22 and over</c:v>
                </c:pt>
              </c:strCache>
            </c:strRef>
          </c:tx>
          <c:spPr>
            <a:ln>
              <a:solidFill>
                <a:srgbClr val="006B6E"/>
              </a:solidFill>
            </a:ln>
          </c:spPr>
          <c:marker>
            <c:symbol val="none"/>
          </c:marker>
          <c:cat>
            <c:strRef>
              <c:f>Sheet1!$I$6:$I$15</c:f>
              <c:strCache>
                <c:ptCount val="10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</c:strCache>
            </c:strRef>
          </c:cat>
          <c:val>
            <c:numRef>
              <c:f>Sheet1!$H$6:$H$15</c:f>
              <c:numCache>
                <c:formatCode>0.00</c:formatCode>
                <c:ptCount val="10"/>
                <c:pt idx="0">
                  <c:v>1</c:v>
                </c:pt>
                <c:pt idx="1">
                  <c:v>1.0133740636900028</c:v>
                </c:pt>
                <c:pt idx="2">
                  <c:v>1.0264175419508765</c:v>
                </c:pt>
                <c:pt idx="3">
                  <c:v>1.0263966188224425</c:v>
                </c:pt>
                <c:pt idx="4">
                  <c:v>1.0085366363978738</c:v>
                </c:pt>
                <c:pt idx="5">
                  <c:v>1.0497426455203578</c:v>
                </c:pt>
                <c:pt idx="6">
                  <c:v>1.080441059547224</c:v>
                </c:pt>
                <c:pt idx="7">
                  <c:v>1.0610704272502824</c:v>
                </c:pt>
                <c:pt idx="8">
                  <c:v>1.0175712432522874</c:v>
                </c:pt>
                <c:pt idx="9">
                  <c:v>0.90608444574632618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27904"/>
        <c:axId val="91629440"/>
      </c:lineChart>
      <c:catAx>
        <c:axId val="91627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1629440"/>
        <c:crosses val="autoZero"/>
        <c:auto val="1"/>
        <c:lblAlgn val="ctr"/>
        <c:lblOffset val="100"/>
        <c:noMultiLvlLbl val="0"/>
      </c:catAx>
      <c:valAx>
        <c:axId val="91629440"/>
        <c:scaling>
          <c:orientation val="minMax"/>
          <c:min val="0.9"/>
        </c:scaling>
        <c:delete val="0"/>
        <c:axPos val="l"/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162790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6.9169377083678499E-2"/>
          <c:y val="0.21098593445050212"/>
          <c:w val="0.19402737448516624"/>
          <c:h val="0.15257673987332848"/>
        </c:manualLayout>
      </c:layout>
      <c:overlay val="0"/>
      <c:spPr>
        <a:ln w="19050">
          <a:solidFill>
            <a:sysClr val="windowText" lastClr="000000"/>
          </a:solidFill>
        </a:ln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u="sng">
                <a:latin typeface="+mn-lt"/>
              </a:defRPr>
            </a:pPr>
            <a:r>
              <a:rPr lang="en-GB" sz="1600" u="sng" dirty="0" smtClean="0">
                <a:latin typeface="+mn-lt"/>
              </a:rPr>
              <a:t>Younger students</a:t>
            </a:r>
            <a:r>
              <a:rPr lang="en-GB" sz="1600" u="sng" baseline="0" dirty="0" smtClean="0">
                <a:latin typeface="+mn-lt"/>
              </a:rPr>
              <a:t> (aged </a:t>
            </a:r>
            <a:r>
              <a:rPr lang="en-GB" sz="1600" u="sng" baseline="0" dirty="0">
                <a:latin typeface="+mn-lt"/>
              </a:rPr>
              <a:t>21 and </a:t>
            </a:r>
            <a:r>
              <a:rPr lang="en-GB" sz="1600" u="sng" baseline="0" dirty="0" smtClean="0">
                <a:latin typeface="+mn-lt"/>
              </a:rPr>
              <a:t>under)</a:t>
            </a:r>
            <a:endParaRPr lang="en-GB" sz="1600" u="sng" dirty="0">
              <a:latin typeface="+mn-lt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96654882556459"/>
          <c:y val="0.1824156900371352"/>
          <c:w val="0.65245190474331682"/>
          <c:h val="0.65319402549382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Age!$C$29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cat>
            <c:strRef>
              <c:f>Age!$B$30:$B$31</c:f>
              <c:strCache>
                <c:ptCount val="2"/>
                <c:pt idx="0">
                  <c:v>Full-time</c:v>
                </c:pt>
                <c:pt idx="1">
                  <c:v>Part-time</c:v>
                </c:pt>
              </c:strCache>
            </c:strRef>
          </c:cat>
          <c:val>
            <c:numRef>
              <c:f>Age!$C$30:$C$31</c:f>
              <c:numCache>
                <c:formatCode>#,##0</c:formatCode>
                <c:ptCount val="2"/>
                <c:pt idx="0">
                  <c:v>442850</c:v>
                </c:pt>
                <c:pt idx="1">
                  <c:v>39685</c:v>
                </c:pt>
              </c:numCache>
            </c:numRef>
          </c:val>
        </c:ser>
        <c:ser>
          <c:idx val="1"/>
          <c:order val="1"/>
          <c:tx>
            <c:strRef>
              <c:f>Age!$D$29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cat>
            <c:strRef>
              <c:f>Age!$B$30:$B$31</c:f>
              <c:strCache>
                <c:ptCount val="2"/>
                <c:pt idx="0">
                  <c:v>Full-time</c:v>
                </c:pt>
                <c:pt idx="1">
                  <c:v>Part-time</c:v>
                </c:pt>
              </c:strCache>
            </c:strRef>
          </c:cat>
          <c:val>
            <c:numRef>
              <c:f>Age!$D$30:$D$31</c:f>
              <c:numCache>
                <c:formatCode>#,##0</c:formatCode>
                <c:ptCount val="2"/>
                <c:pt idx="0">
                  <c:v>397945</c:v>
                </c:pt>
                <c:pt idx="1">
                  <c:v>28705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67552"/>
        <c:axId val="91769088"/>
      </c:barChart>
      <c:catAx>
        <c:axId val="9176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1769088"/>
        <c:crosses val="autoZero"/>
        <c:auto val="1"/>
        <c:lblAlgn val="ctr"/>
        <c:lblOffset val="100"/>
        <c:noMultiLvlLbl val="0"/>
      </c:catAx>
      <c:valAx>
        <c:axId val="9176908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1767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u="sng">
                <a:latin typeface="+mn-lt"/>
              </a:defRPr>
            </a:pPr>
            <a:r>
              <a:rPr lang="en-GB" sz="1600" u="sng" dirty="0" smtClean="0">
                <a:latin typeface="+mn-lt"/>
              </a:rPr>
              <a:t>Mature students</a:t>
            </a:r>
            <a:r>
              <a:rPr lang="en-GB" sz="1600" u="sng" baseline="0" dirty="0" smtClean="0">
                <a:latin typeface="+mn-lt"/>
              </a:rPr>
              <a:t> (aged </a:t>
            </a:r>
            <a:r>
              <a:rPr lang="en-GB" sz="1600" u="sng" baseline="0" dirty="0">
                <a:latin typeface="+mn-lt"/>
              </a:rPr>
              <a:t>22 and </a:t>
            </a:r>
            <a:r>
              <a:rPr lang="en-GB" sz="1600" u="sng" baseline="0" dirty="0" smtClean="0">
                <a:latin typeface="+mn-lt"/>
              </a:rPr>
              <a:t>over)</a:t>
            </a:r>
            <a:endParaRPr lang="en-GB" sz="1600" u="sng" dirty="0">
              <a:latin typeface="+mn-lt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Age!$E$29</c:f>
              <c:strCache>
                <c:ptCount val="1"/>
                <c:pt idx="0">
                  <c:v>2011/12</c:v>
                </c:pt>
              </c:strCache>
            </c:strRef>
          </c:tx>
          <c:invertIfNegative val="0"/>
          <c:cat>
            <c:strRef>
              <c:f>Age!$B$30:$B$31</c:f>
              <c:strCache>
                <c:ptCount val="2"/>
                <c:pt idx="0">
                  <c:v>Full-time</c:v>
                </c:pt>
                <c:pt idx="1">
                  <c:v>Part-time</c:v>
                </c:pt>
              </c:strCache>
            </c:strRef>
          </c:cat>
          <c:val>
            <c:numRef>
              <c:f>Age!$E$30:$E$31</c:f>
              <c:numCache>
                <c:formatCode>#,##0</c:formatCode>
                <c:ptCount val="2"/>
                <c:pt idx="0">
                  <c:v>286355</c:v>
                </c:pt>
                <c:pt idx="1">
                  <c:v>347765</c:v>
                </c:pt>
              </c:numCache>
            </c:numRef>
          </c:val>
        </c:ser>
        <c:ser>
          <c:idx val="1"/>
          <c:order val="1"/>
          <c:tx>
            <c:strRef>
              <c:f>Age!$F$29</c:f>
              <c:strCache>
                <c:ptCount val="1"/>
                <c:pt idx="0">
                  <c:v>2012/13</c:v>
                </c:pt>
              </c:strCache>
            </c:strRef>
          </c:tx>
          <c:invertIfNegative val="0"/>
          <c:cat>
            <c:strRef>
              <c:f>Age!$B$30:$B$31</c:f>
              <c:strCache>
                <c:ptCount val="2"/>
                <c:pt idx="0">
                  <c:v>Full-time</c:v>
                </c:pt>
                <c:pt idx="1">
                  <c:v>Part-time</c:v>
                </c:pt>
              </c:strCache>
            </c:strRef>
          </c:cat>
          <c:val>
            <c:numRef>
              <c:f>Age!$F$30:$F$31</c:f>
              <c:numCache>
                <c:formatCode>#,##0</c:formatCode>
                <c:ptCount val="2"/>
                <c:pt idx="0">
                  <c:v>271355</c:v>
                </c:pt>
                <c:pt idx="1">
                  <c:v>272940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78048"/>
        <c:axId val="91357952"/>
      </c:barChart>
      <c:catAx>
        <c:axId val="91778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1357952"/>
        <c:crosses val="autoZero"/>
        <c:auto val="1"/>
        <c:lblAlgn val="ctr"/>
        <c:lblOffset val="100"/>
        <c:noMultiLvlLbl val="0"/>
      </c:catAx>
      <c:valAx>
        <c:axId val="9135795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1778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509199498666816"/>
          <c:y val="0.22041169599774199"/>
          <c:w val="0.19112915405232761"/>
          <c:h val="0.2184974942724084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E1913-336C-4D82-BE4E-06422F19BE3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D60071-48E0-4FD5-9B19-EB7E47EFC42E}" type="pres">
      <dgm:prSet presAssocID="{71DE1913-336C-4D82-BE4E-06422F19BE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492DF30D-3EFC-4B5E-811D-875F350AACB3}" type="presOf" srcId="{71DE1913-336C-4D82-BE4E-06422F19BE38}" destId="{71D60071-48E0-4FD5-9B19-EB7E47EFC42E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9890C0-636C-4453-9262-4D4AD659B23C}" type="doc">
      <dgm:prSet loTypeId="urn:microsoft.com/office/officeart/2005/8/layout/default#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CBEED76B-8527-4614-BA5B-21341401CA00}">
      <dgm:prSet phldrT="[Text]" custT="1"/>
      <dgm:spPr/>
      <dgm:t>
        <a:bodyPr/>
        <a:lstStyle/>
        <a:p>
          <a:r>
            <a:rPr lang="en-GB" sz="1400" dirty="0" smtClean="0"/>
            <a:t>Ethnicity</a:t>
          </a:r>
          <a:endParaRPr lang="en-GB" sz="1400" dirty="0"/>
        </a:p>
      </dgm:t>
    </dgm:pt>
    <dgm:pt modelId="{826A75D4-C336-4589-A9CA-FBDD8FFBCA00}" type="parTrans" cxnId="{F4BB55B1-5E31-4FD9-8FE7-0232AC757A6D}">
      <dgm:prSet/>
      <dgm:spPr/>
      <dgm:t>
        <a:bodyPr/>
        <a:lstStyle/>
        <a:p>
          <a:endParaRPr lang="en-GB"/>
        </a:p>
      </dgm:t>
    </dgm:pt>
    <dgm:pt modelId="{79BD2F59-3DE3-42EF-AD4B-ED25771FEDE0}" type="sibTrans" cxnId="{F4BB55B1-5E31-4FD9-8FE7-0232AC757A6D}">
      <dgm:prSet/>
      <dgm:spPr/>
      <dgm:t>
        <a:bodyPr/>
        <a:lstStyle/>
        <a:p>
          <a:endParaRPr lang="en-GB"/>
        </a:p>
      </dgm:t>
    </dgm:pt>
    <dgm:pt modelId="{42458ECF-1271-4B45-BA56-B2A688E1A206}">
      <dgm:prSet phldrT="[Text]" custT="1"/>
      <dgm:spPr/>
      <dgm:t>
        <a:bodyPr/>
        <a:lstStyle/>
        <a:p>
          <a:r>
            <a:rPr lang="en-GB" sz="1400" dirty="0" smtClean="0"/>
            <a:t>Gender</a:t>
          </a:r>
          <a:endParaRPr lang="en-GB" sz="1400" dirty="0"/>
        </a:p>
      </dgm:t>
    </dgm:pt>
    <dgm:pt modelId="{3F8ECB64-2969-4479-8343-F8D9320E71FF}" type="parTrans" cxnId="{CC6804D8-1453-4C53-AD4C-20D68F5A5108}">
      <dgm:prSet/>
      <dgm:spPr/>
      <dgm:t>
        <a:bodyPr/>
        <a:lstStyle/>
        <a:p>
          <a:endParaRPr lang="en-GB"/>
        </a:p>
      </dgm:t>
    </dgm:pt>
    <dgm:pt modelId="{05B35BEA-8097-4895-9078-262331F94A2E}" type="sibTrans" cxnId="{CC6804D8-1453-4C53-AD4C-20D68F5A5108}">
      <dgm:prSet/>
      <dgm:spPr/>
      <dgm:t>
        <a:bodyPr/>
        <a:lstStyle/>
        <a:p>
          <a:endParaRPr lang="en-GB"/>
        </a:p>
      </dgm:t>
    </dgm:pt>
    <dgm:pt modelId="{D85A2F88-BA63-4CE7-8283-89C4CAF3CAE8}">
      <dgm:prSet phldrT="[Text]" custT="1"/>
      <dgm:spPr/>
      <dgm:t>
        <a:bodyPr/>
        <a:lstStyle/>
        <a:p>
          <a:r>
            <a:rPr lang="en-GB" sz="1400" dirty="0" smtClean="0"/>
            <a:t>Disability</a:t>
          </a:r>
          <a:endParaRPr lang="en-GB" sz="1400" dirty="0"/>
        </a:p>
      </dgm:t>
    </dgm:pt>
    <dgm:pt modelId="{3552C2E7-FA2C-4286-B968-1EA8BD01468D}" type="parTrans" cxnId="{CAEEC36F-85CD-484F-A863-E16C64681F5D}">
      <dgm:prSet/>
      <dgm:spPr/>
      <dgm:t>
        <a:bodyPr/>
        <a:lstStyle/>
        <a:p>
          <a:endParaRPr lang="en-GB"/>
        </a:p>
      </dgm:t>
    </dgm:pt>
    <dgm:pt modelId="{E63EE0B6-22EB-465D-839C-8C3A03BBA89E}" type="sibTrans" cxnId="{CAEEC36F-85CD-484F-A863-E16C64681F5D}">
      <dgm:prSet/>
      <dgm:spPr/>
      <dgm:t>
        <a:bodyPr/>
        <a:lstStyle/>
        <a:p>
          <a:endParaRPr lang="en-GB"/>
        </a:p>
      </dgm:t>
    </dgm:pt>
    <dgm:pt modelId="{A822E134-6D7F-478C-BBBE-5883A25EC1E4}">
      <dgm:prSet phldrT="[Text]" custT="1"/>
      <dgm:spPr/>
      <dgm:t>
        <a:bodyPr/>
        <a:lstStyle/>
        <a:p>
          <a:r>
            <a:rPr lang="en-GB" sz="1400" dirty="0" smtClean="0"/>
            <a:t>Age</a:t>
          </a:r>
          <a:endParaRPr lang="en-GB" sz="1400" dirty="0"/>
        </a:p>
      </dgm:t>
    </dgm:pt>
    <dgm:pt modelId="{320C9B94-213A-4AAF-9758-4D03323D5FDA}" type="parTrans" cxnId="{747A81B8-A642-4A39-9274-19F40A99D2B7}">
      <dgm:prSet/>
      <dgm:spPr/>
      <dgm:t>
        <a:bodyPr/>
        <a:lstStyle/>
        <a:p>
          <a:endParaRPr lang="en-GB"/>
        </a:p>
      </dgm:t>
    </dgm:pt>
    <dgm:pt modelId="{BB8718B9-7767-42A9-8B0F-8BE205FB2B22}" type="sibTrans" cxnId="{747A81B8-A642-4A39-9274-19F40A99D2B7}">
      <dgm:prSet/>
      <dgm:spPr/>
      <dgm:t>
        <a:bodyPr/>
        <a:lstStyle/>
        <a:p>
          <a:endParaRPr lang="en-GB"/>
        </a:p>
      </dgm:t>
    </dgm:pt>
    <dgm:pt modelId="{660FB1E4-9690-437B-A375-4E0110CDB680}">
      <dgm:prSet phldrT="[Text]" custT="1"/>
      <dgm:spPr/>
      <dgm:t>
        <a:bodyPr/>
        <a:lstStyle/>
        <a:p>
          <a:r>
            <a:rPr lang="en-GB" sz="1400" dirty="0" smtClean="0"/>
            <a:t>Sexual orientation</a:t>
          </a:r>
          <a:endParaRPr lang="en-GB" sz="1400" dirty="0"/>
        </a:p>
      </dgm:t>
    </dgm:pt>
    <dgm:pt modelId="{DAA3E7E3-3C59-47AA-9777-351AA8E64AB6}" type="parTrans" cxnId="{BA66E732-F415-45F4-BEFB-99476A520965}">
      <dgm:prSet/>
      <dgm:spPr/>
      <dgm:t>
        <a:bodyPr/>
        <a:lstStyle/>
        <a:p>
          <a:endParaRPr lang="en-GB"/>
        </a:p>
      </dgm:t>
    </dgm:pt>
    <dgm:pt modelId="{C6D13F0D-4862-460A-B1E1-0AD0EF6B93CF}" type="sibTrans" cxnId="{BA66E732-F415-45F4-BEFB-99476A520965}">
      <dgm:prSet/>
      <dgm:spPr/>
      <dgm:t>
        <a:bodyPr/>
        <a:lstStyle/>
        <a:p>
          <a:endParaRPr lang="en-GB"/>
        </a:p>
      </dgm:t>
    </dgm:pt>
    <dgm:pt modelId="{07D7EF8A-0475-4B61-AABE-21169663F77A}">
      <dgm:prSet custT="1"/>
      <dgm:spPr/>
      <dgm:t>
        <a:bodyPr/>
        <a:lstStyle/>
        <a:p>
          <a:r>
            <a:rPr lang="en-GB" sz="1400" dirty="0" smtClean="0"/>
            <a:t>Marital status</a:t>
          </a:r>
          <a:endParaRPr lang="en-GB" sz="1400" dirty="0"/>
        </a:p>
      </dgm:t>
    </dgm:pt>
    <dgm:pt modelId="{D4145BDA-22D1-41E1-A274-5356F0C157ED}" type="parTrans" cxnId="{949F56AC-1031-4476-9A20-FB5FECA27AAD}">
      <dgm:prSet/>
      <dgm:spPr/>
      <dgm:t>
        <a:bodyPr/>
        <a:lstStyle/>
        <a:p>
          <a:endParaRPr lang="en-GB"/>
        </a:p>
      </dgm:t>
    </dgm:pt>
    <dgm:pt modelId="{18B8BABD-0782-4B46-9D2A-4CEB058DAA99}" type="sibTrans" cxnId="{949F56AC-1031-4476-9A20-FB5FECA27AAD}">
      <dgm:prSet/>
      <dgm:spPr/>
      <dgm:t>
        <a:bodyPr/>
        <a:lstStyle/>
        <a:p>
          <a:endParaRPr lang="en-GB"/>
        </a:p>
      </dgm:t>
    </dgm:pt>
    <dgm:pt modelId="{E91CAD73-5590-43F9-A021-AC624F87BD33}">
      <dgm:prSet custT="1"/>
      <dgm:spPr/>
      <dgm:t>
        <a:bodyPr/>
        <a:lstStyle/>
        <a:p>
          <a:r>
            <a:rPr lang="en-GB" sz="1400" dirty="0" smtClean="0"/>
            <a:t>Religion and belief</a:t>
          </a:r>
          <a:endParaRPr lang="en-GB" sz="1400" dirty="0"/>
        </a:p>
      </dgm:t>
    </dgm:pt>
    <dgm:pt modelId="{D4CEFC9C-C2DB-4287-AE85-BAC4C7F311FB}" type="parTrans" cxnId="{DE093486-38AB-485A-B142-AF9A403663D6}">
      <dgm:prSet/>
      <dgm:spPr/>
      <dgm:t>
        <a:bodyPr/>
        <a:lstStyle/>
        <a:p>
          <a:endParaRPr lang="en-GB"/>
        </a:p>
      </dgm:t>
    </dgm:pt>
    <dgm:pt modelId="{E34F3ACD-5B45-4071-BCEC-FA327D99BFF2}" type="sibTrans" cxnId="{DE093486-38AB-485A-B142-AF9A403663D6}">
      <dgm:prSet/>
      <dgm:spPr/>
      <dgm:t>
        <a:bodyPr/>
        <a:lstStyle/>
        <a:p>
          <a:endParaRPr lang="en-GB"/>
        </a:p>
      </dgm:t>
    </dgm:pt>
    <dgm:pt modelId="{E725AFFE-FC23-4C7B-BD02-DE42CBFBF8F9}">
      <dgm:prSet custT="1"/>
      <dgm:spPr/>
      <dgm:t>
        <a:bodyPr/>
        <a:lstStyle/>
        <a:p>
          <a:r>
            <a:rPr lang="en-GB" sz="1100" dirty="0" smtClean="0"/>
            <a:t>Caring responsibilities</a:t>
          </a:r>
          <a:endParaRPr lang="en-GB" sz="1100" dirty="0"/>
        </a:p>
      </dgm:t>
    </dgm:pt>
    <dgm:pt modelId="{DC21F29A-F846-4653-9190-E0E62012D95F}" type="parTrans" cxnId="{732F3B86-7031-4730-89D6-649EDEDC4CB9}">
      <dgm:prSet/>
      <dgm:spPr/>
      <dgm:t>
        <a:bodyPr/>
        <a:lstStyle/>
        <a:p>
          <a:endParaRPr lang="en-GB"/>
        </a:p>
      </dgm:t>
    </dgm:pt>
    <dgm:pt modelId="{99B7651B-FE07-42D7-A041-F36B578D56F5}" type="sibTrans" cxnId="{732F3B86-7031-4730-89D6-649EDEDC4CB9}">
      <dgm:prSet/>
      <dgm:spPr/>
      <dgm:t>
        <a:bodyPr/>
        <a:lstStyle/>
        <a:p>
          <a:endParaRPr lang="en-GB"/>
        </a:p>
      </dgm:t>
    </dgm:pt>
    <dgm:pt modelId="{06DA20DA-1F81-48A6-BBDC-7D697412BCD7}">
      <dgm:prSet custT="1"/>
      <dgm:spPr/>
      <dgm:t>
        <a:bodyPr/>
        <a:lstStyle/>
        <a:p>
          <a:r>
            <a:rPr lang="en-GB" sz="1400" dirty="0" smtClean="0"/>
            <a:t>Gender identity</a:t>
          </a:r>
          <a:endParaRPr lang="en-GB" sz="1400" dirty="0"/>
        </a:p>
      </dgm:t>
    </dgm:pt>
    <dgm:pt modelId="{54DA6523-44C1-46F6-8652-96C13CE875C8}" type="parTrans" cxnId="{BCB87701-0F8E-4CDD-AFB1-E61C821D36B1}">
      <dgm:prSet/>
      <dgm:spPr/>
      <dgm:t>
        <a:bodyPr/>
        <a:lstStyle/>
        <a:p>
          <a:endParaRPr lang="en-GB"/>
        </a:p>
      </dgm:t>
    </dgm:pt>
    <dgm:pt modelId="{7AAFFC61-0193-494D-AEBF-6BB064057707}" type="sibTrans" cxnId="{BCB87701-0F8E-4CDD-AFB1-E61C821D36B1}">
      <dgm:prSet/>
      <dgm:spPr/>
      <dgm:t>
        <a:bodyPr/>
        <a:lstStyle/>
        <a:p>
          <a:endParaRPr lang="en-GB"/>
        </a:p>
      </dgm:t>
    </dgm:pt>
    <dgm:pt modelId="{233FA626-0888-4578-808C-A11D48B12CD1}">
      <dgm:prSet custT="1"/>
      <dgm:spPr/>
      <dgm:t>
        <a:bodyPr/>
        <a:lstStyle/>
        <a:p>
          <a:r>
            <a:rPr lang="en-GB" sz="1100" dirty="0" smtClean="0"/>
            <a:t>Socioeconomic class</a:t>
          </a:r>
          <a:endParaRPr lang="en-GB" sz="1100" dirty="0"/>
        </a:p>
      </dgm:t>
    </dgm:pt>
    <dgm:pt modelId="{C72BE29F-3DBE-46C3-849B-3FF1F983F47E}" type="parTrans" cxnId="{D96B0348-A898-48B2-B97C-EDE7A620DE96}">
      <dgm:prSet/>
      <dgm:spPr/>
      <dgm:t>
        <a:bodyPr/>
        <a:lstStyle/>
        <a:p>
          <a:endParaRPr lang="en-GB"/>
        </a:p>
      </dgm:t>
    </dgm:pt>
    <dgm:pt modelId="{4C7589CF-6D59-40B1-A25D-F50D62127B16}" type="sibTrans" cxnId="{D96B0348-A898-48B2-B97C-EDE7A620DE96}">
      <dgm:prSet/>
      <dgm:spPr/>
      <dgm:t>
        <a:bodyPr/>
        <a:lstStyle/>
        <a:p>
          <a:endParaRPr lang="en-GB"/>
        </a:p>
      </dgm:t>
    </dgm:pt>
    <dgm:pt modelId="{31607415-90FA-445A-B379-8A207D969EF5}">
      <dgm:prSet/>
      <dgm:spPr/>
      <dgm:t>
        <a:bodyPr/>
        <a:lstStyle/>
        <a:p>
          <a:r>
            <a:rPr lang="en-GB" dirty="0" smtClean="0"/>
            <a:t>Parental education</a:t>
          </a:r>
          <a:endParaRPr lang="en-GB" dirty="0"/>
        </a:p>
      </dgm:t>
    </dgm:pt>
    <dgm:pt modelId="{70DDD914-4960-45A1-BBD7-AEE9E637D7EA}" type="parTrans" cxnId="{D380C8F8-27B6-463D-B428-3833E922609C}">
      <dgm:prSet/>
      <dgm:spPr/>
      <dgm:t>
        <a:bodyPr/>
        <a:lstStyle/>
        <a:p>
          <a:endParaRPr lang="en-GB"/>
        </a:p>
      </dgm:t>
    </dgm:pt>
    <dgm:pt modelId="{7BD63E6C-AE19-4957-ACFA-CD257E759243}" type="sibTrans" cxnId="{D380C8F8-27B6-463D-B428-3833E922609C}">
      <dgm:prSet/>
      <dgm:spPr/>
      <dgm:t>
        <a:bodyPr/>
        <a:lstStyle/>
        <a:p>
          <a:endParaRPr lang="en-GB"/>
        </a:p>
      </dgm:t>
    </dgm:pt>
    <dgm:pt modelId="{F3EBFF98-CF81-4FE2-80F7-DFE742229DA1}">
      <dgm:prSet/>
      <dgm:spPr/>
      <dgm:t>
        <a:bodyPr/>
        <a:lstStyle/>
        <a:p>
          <a:r>
            <a:rPr lang="en-GB" dirty="0" smtClean="0"/>
            <a:t>English as a second language</a:t>
          </a:r>
          <a:endParaRPr lang="en-GB" dirty="0"/>
        </a:p>
      </dgm:t>
    </dgm:pt>
    <dgm:pt modelId="{6831A563-E07C-46FB-B4D4-8A9BCD4F5B5C}" type="parTrans" cxnId="{3D410A0A-00C0-4FDF-BF91-A65C5EA07FAE}">
      <dgm:prSet/>
      <dgm:spPr/>
      <dgm:t>
        <a:bodyPr/>
        <a:lstStyle/>
        <a:p>
          <a:endParaRPr lang="en-GB"/>
        </a:p>
      </dgm:t>
    </dgm:pt>
    <dgm:pt modelId="{2B27A70D-19A0-424D-85D6-9FD652970FA7}" type="sibTrans" cxnId="{3D410A0A-00C0-4FDF-BF91-A65C5EA07FAE}">
      <dgm:prSet/>
      <dgm:spPr/>
      <dgm:t>
        <a:bodyPr/>
        <a:lstStyle/>
        <a:p>
          <a:endParaRPr lang="en-GB"/>
        </a:p>
      </dgm:t>
    </dgm:pt>
    <dgm:pt modelId="{4750F564-5E30-468F-9E83-698A205AF913}">
      <dgm:prSet/>
      <dgm:spPr/>
      <dgm:t>
        <a:bodyPr/>
        <a:lstStyle/>
        <a:p>
          <a:r>
            <a:rPr lang="en-GB" dirty="0" smtClean="0"/>
            <a:t>International	</a:t>
          </a:r>
          <a:endParaRPr lang="en-GB" dirty="0"/>
        </a:p>
      </dgm:t>
    </dgm:pt>
    <dgm:pt modelId="{74D88924-0E09-414C-BA0C-D8B330A47B5C}" type="parTrans" cxnId="{0414B27C-25D7-4EA6-B390-436C31F56F5A}">
      <dgm:prSet/>
      <dgm:spPr/>
      <dgm:t>
        <a:bodyPr/>
        <a:lstStyle/>
        <a:p>
          <a:endParaRPr lang="en-GB"/>
        </a:p>
      </dgm:t>
    </dgm:pt>
    <dgm:pt modelId="{95E74C93-E3E5-4CC3-B08D-71D9E71287AF}" type="sibTrans" cxnId="{0414B27C-25D7-4EA6-B390-436C31F56F5A}">
      <dgm:prSet/>
      <dgm:spPr/>
      <dgm:t>
        <a:bodyPr/>
        <a:lstStyle/>
        <a:p>
          <a:endParaRPr lang="en-GB"/>
        </a:p>
      </dgm:t>
    </dgm:pt>
    <dgm:pt modelId="{A0B86B4C-8BF5-4642-B3B3-14533D8F4007}">
      <dgm:prSet/>
      <dgm:spPr/>
      <dgm:t>
        <a:bodyPr/>
        <a:lstStyle/>
        <a:p>
          <a:r>
            <a:rPr lang="en-GB" dirty="0" smtClean="0"/>
            <a:t>Schooling</a:t>
          </a:r>
          <a:endParaRPr lang="en-GB" dirty="0"/>
        </a:p>
      </dgm:t>
    </dgm:pt>
    <dgm:pt modelId="{F53A7CCB-0A32-4537-B504-ECBD1B4C6F23}" type="parTrans" cxnId="{0BFDAAED-50F8-4888-9C26-9D19D83CC244}">
      <dgm:prSet/>
      <dgm:spPr/>
      <dgm:t>
        <a:bodyPr/>
        <a:lstStyle/>
        <a:p>
          <a:endParaRPr lang="en-GB"/>
        </a:p>
      </dgm:t>
    </dgm:pt>
    <dgm:pt modelId="{6E940678-6DE0-44CB-97EB-CC269E5A39D1}" type="sibTrans" cxnId="{0BFDAAED-50F8-4888-9C26-9D19D83CC244}">
      <dgm:prSet/>
      <dgm:spPr/>
      <dgm:t>
        <a:bodyPr/>
        <a:lstStyle/>
        <a:p>
          <a:endParaRPr lang="en-GB"/>
        </a:p>
      </dgm:t>
    </dgm:pt>
    <dgm:pt modelId="{67E715B2-DCB3-4BB7-8246-8EE8F6072A56}">
      <dgm:prSet/>
      <dgm:spPr/>
      <dgm:t>
        <a:bodyPr/>
        <a:lstStyle/>
        <a:p>
          <a:r>
            <a:rPr lang="en-GB" dirty="0" smtClean="0"/>
            <a:t>Family and friends</a:t>
          </a:r>
          <a:endParaRPr lang="en-GB" dirty="0"/>
        </a:p>
      </dgm:t>
    </dgm:pt>
    <dgm:pt modelId="{1A6791C7-E2C9-4A89-BF6F-5FD718D2001E}" type="parTrans" cxnId="{291F6508-5F0F-4918-AEA3-43BD0D0A036F}">
      <dgm:prSet/>
      <dgm:spPr/>
      <dgm:t>
        <a:bodyPr/>
        <a:lstStyle/>
        <a:p>
          <a:endParaRPr lang="en-GB"/>
        </a:p>
      </dgm:t>
    </dgm:pt>
    <dgm:pt modelId="{2EF85B3A-BE63-44FA-8B6D-BEB4CCDDC8F0}" type="sibTrans" cxnId="{291F6508-5F0F-4918-AEA3-43BD0D0A036F}">
      <dgm:prSet/>
      <dgm:spPr/>
      <dgm:t>
        <a:bodyPr/>
        <a:lstStyle/>
        <a:p>
          <a:endParaRPr lang="en-GB"/>
        </a:p>
      </dgm:t>
    </dgm:pt>
    <dgm:pt modelId="{D1BC72D2-BABF-4A33-8B3F-A64D9732A420}" type="pres">
      <dgm:prSet presAssocID="{AC9890C0-636C-4453-9262-4D4AD659B2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B7EF806-8671-4B82-A981-A8E4BE2FE9D0}" type="pres">
      <dgm:prSet presAssocID="{CBEED76B-8527-4614-BA5B-21341401CA00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429D4D-129B-4224-9204-FDDE18874777}" type="pres">
      <dgm:prSet presAssocID="{79BD2F59-3DE3-42EF-AD4B-ED25771FEDE0}" presName="sibTrans" presStyleCnt="0"/>
      <dgm:spPr/>
    </dgm:pt>
    <dgm:pt modelId="{C1A5943B-235F-4DFA-A28A-E078ABA9F603}" type="pres">
      <dgm:prSet presAssocID="{42458ECF-1271-4B45-BA56-B2A688E1A206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1BBBF5-0567-4446-822C-2FC6702B7731}" type="pres">
      <dgm:prSet presAssocID="{05B35BEA-8097-4895-9078-262331F94A2E}" presName="sibTrans" presStyleCnt="0"/>
      <dgm:spPr/>
    </dgm:pt>
    <dgm:pt modelId="{52DFF0EF-695F-4C82-9DD1-68E8585A019D}" type="pres">
      <dgm:prSet presAssocID="{D85A2F88-BA63-4CE7-8283-89C4CAF3CAE8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28C41F-C4A0-45B5-BBE3-B2D69C4F35FC}" type="pres">
      <dgm:prSet presAssocID="{E63EE0B6-22EB-465D-839C-8C3A03BBA89E}" presName="sibTrans" presStyleCnt="0"/>
      <dgm:spPr/>
    </dgm:pt>
    <dgm:pt modelId="{5B2473EE-B60A-445E-8F79-CCC78A3A521D}" type="pres">
      <dgm:prSet presAssocID="{A822E134-6D7F-478C-BBBE-5883A25EC1E4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5098FE-DA66-4853-80A5-F8563998B1AC}" type="pres">
      <dgm:prSet presAssocID="{BB8718B9-7767-42A9-8B0F-8BE205FB2B22}" presName="sibTrans" presStyleCnt="0"/>
      <dgm:spPr/>
    </dgm:pt>
    <dgm:pt modelId="{A72E07BC-3B86-4B68-B363-EA2D2DDF6F83}" type="pres">
      <dgm:prSet presAssocID="{660FB1E4-9690-437B-A375-4E0110CDB680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862F65-F06C-4FDA-808C-DC13C0871490}" type="pres">
      <dgm:prSet presAssocID="{C6D13F0D-4862-460A-B1E1-0AD0EF6B93CF}" presName="sibTrans" presStyleCnt="0"/>
      <dgm:spPr/>
    </dgm:pt>
    <dgm:pt modelId="{4EE2C525-9A56-4265-86CC-416754DE1E00}" type="pres">
      <dgm:prSet presAssocID="{E91CAD73-5590-43F9-A021-AC624F87BD33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D12248-6192-44EB-8908-E1C76B9F97C0}" type="pres">
      <dgm:prSet presAssocID="{E34F3ACD-5B45-4071-BCEC-FA327D99BFF2}" presName="sibTrans" presStyleCnt="0"/>
      <dgm:spPr/>
    </dgm:pt>
    <dgm:pt modelId="{DB822632-1BEF-4822-B35F-60AD5D5B6FB1}" type="pres">
      <dgm:prSet presAssocID="{E725AFFE-FC23-4C7B-BD02-DE42CBFBF8F9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42F1F0-688B-43B1-B9CA-D06B34678D2A}" type="pres">
      <dgm:prSet presAssocID="{99B7651B-FE07-42D7-A041-F36B578D56F5}" presName="sibTrans" presStyleCnt="0"/>
      <dgm:spPr/>
    </dgm:pt>
    <dgm:pt modelId="{5C3DD1CD-7C03-4603-AB02-9920A1553E86}" type="pres">
      <dgm:prSet presAssocID="{07D7EF8A-0475-4B61-AABE-21169663F77A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863AB2-4A7A-4078-8E87-1AECE8E70E61}" type="pres">
      <dgm:prSet presAssocID="{18B8BABD-0782-4B46-9D2A-4CEB058DAA99}" presName="sibTrans" presStyleCnt="0"/>
      <dgm:spPr/>
    </dgm:pt>
    <dgm:pt modelId="{F9F917DD-0E67-4C8C-8C99-A98957F86870}" type="pres">
      <dgm:prSet presAssocID="{06DA20DA-1F81-48A6-BBDC-7D697412BCD7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83650C-79E0-444E-A01D-F3BB8DAC6904}" type="pres">
      <dgm:prSet presAssocID="{7AAFFC61-0193-494D-AEBF-6BB064057707}" presName="sibTrans" presStyleCnt="0"/>
      <dgm:spPr/>
    </dgm:pt>
    <dgm:pt modelId="{5E9A7312-2E3D-49E0-B0E5-1D2816E4E5A6}" type="pres">
      <dgm:prSet presAssocID="{233FA626-0888-4578-808C-A11D48B12CD1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BEE03A-B9AA-4937-B814-3B90DAFAFECC}" type="pres">
      <dgm:prSet presAssocID="{4C7589CF-6D59-40B1-A25D-F50D62127B16}" presName="sibTrans" presStyleCnt="0"/>
      <dgm:spPr/>
    </dgm:pt>
    <dgm:pt modelId="{AACF6486-1775-4752-A35B-76916F66A4B8}" type="pres">
      <dgm:prSet presAssocID="{31607415-90FA-445A-B379-8A207D969EF5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431A5B-9747-4A59-B793-D70A5FDF0FC3}" type="pres">
      <dgm:prSet presAssocID="{7BD63E6C-AE19-4957-ACFA-CD257E759243}" presName="sibTrans" presStyleCnt="0"/>
      <dgm:spPr/>
    </dgm:pt>
    <dgm:pt modelId="{5741431C-5B1B-4FBC-8270-5498E6DD85D8}" type="pres">
      <dgm:prSet presAssocID="{F3EBFF98-CF81-4FE2-80F7-DFE742229DA1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BBB55C-150C-4C4A-B1D0-C999F91F2AED}" type="pres">
      <dgm:prSet presAssocID="{2B27A70D-19A0-424D-85D6-9FD652970FA7}" presName="sibTrans" presStyleCnt="0"/>
      <dgm:spPr/>
    </dgm:pt>
    <dgm:pt modelId="{323DCC0B-83FA-41C6-A17D-0BD9C616BF86}" type="pres">
      <dgm:prSet presAssocID="{4750F564-5E30-468F-9E83-698A205AF913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20AFE9-9491-4B9D-A131-F436DB675EFB}" type="pres">
      <dgm:prSet presAssocID="{95E74C93-E3E5-4CC3-B08D-71D9E71287AF}" presName="sibTrans" presStyleCnt="0"/>
      <dgm:spPr/>
    </dgm:pt>
    <dgm:pt modelId="{B9C3972F-269D-4941-92CA-146D70EAA8ED}" type="pres">
      <dgm:prSet presAssocID="{A0B86B4C-8BF5-4642-B3B3-14533D8F4007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591851-F21E-497D-B0FB-2F7B8B5E66E7}" type="pres">
      <dgm:prSet presAssocID="{6E940678-6DE0-44CB-97EB-CC269E5A39D1}" presName="sibTrans" presStyleCnt="0"/>
      <dgm:spPr/>
    </dgm:pt>
    <dgm:pt modelId="{4E83E20B-9A51-4A65-B0F5-92C9090BCFFF}" type="pres">
      <dgm:prSet presAssocID="{67E715B2-DCB3-4BB7-8246-8EE8F6072A56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56C9B14-1921-4BE8-BFF5-271CD61467F3}" type="presOf" srcId="{E91CAD73-5590-43F9-A021-AC624F87BD33}" destId="{4EE2C525-9A56-4265-86CC-416754DE1E00}" srcOrd="0" destOrd="0" presId="urn:microsoft.com/office/officeart/2005/8/layout/default#2"/>
    <dgm:cxn modelId="{D061D5D7-AD34-49F5-B6CA-A83178950016}" type="presOf" srcId="{F3EBFF98-CF81-4FE2-80F7-DFE742229DA1}" destId="{5741431C-5B1B-4FBC-8270-5498E6DD85D8}" srcOrd="0" destOrd="0" presId="urn:microsoft.com/office/officeart/2005/8/layout/default#2"/>
    <dgm:cxn modelId="{E5B88ABB-C753-49FA-9EBD-4866E7B99F06}" type="presOf" srcId="{CBEED76B-8527-4614-BA5B-21341401CA00}" destId="{8B7EF806-8671-4B82-A981-A8E4BE2FE9D0}" srcOrd="0" destOrd="0" presId="urn:microsoft.com/office/officeart/2005/8/layout/default#2"/>
    <dgm:cxn modelId="{B75DE926-17EC-420D-81F6-BCEC14EC84C0}" type="presOf" srcId="{42458ECF-1271-4B45-BA56-B2A688E1A206}" destId="{C1A5943B-235F-4DFA-A28A-E078ABA9F603}" srcOrd="0" destOrd="0" presId="urn:microsoft.com/office/officeart/2005/8/layout/default#2"/>
    <dgm:cxn modelId="{291F6508-5F0F-4918-AEA3-43BD0D0A036F}" srcId="{AC9890C0-636C-4453-9262-4D4AD659B23C}" destId="{67E715B2-DCB3-4BB7-8246-8EE8F6072A56}" srcOrd="14" destOrd="0" parTransId="{1A6791C7-E2C9-4A89-BF6F-5FD718D2001E}" sibTransId="{2EF85B3A-BE63-44FA-8B6D-BEB4CCDDC8F0}"/>
    <dgm:cxn modelId="{6557DD4B-35FE-4EF4-A9C0-6ED8AED72228}" type="presOf" srcId="{AC9890C0-636C-4453-9262-4D4AD659B23C}" destId="{D1BC72D2-BABF-4A33-8B3F-A64D9732A420}" srcOrd="0" destOrd="0" presId="urn:microsoft.com/office/officeart/2005/8/layout/default#2"/>
    <dgm:cxn modelId="{DE093486-38AB-485A-B142-AF9A403663D6}" srcId="{AC9890C0-636C-4453-9262-4D4AD659B23C}" destId="{E91CAD73-5590-43F9-A021-AC624F87BD33}" srcOrd="5" destOrd="0" parTransId="{D4CEFC9C-C2DB-4287-AE85-BAC4C7F311FB}" sibTransId="{E34F3ACD-5B45-4071-BCEC-FA327D99BFF2}"/>
    <dgm:cxn modelId="{D1EA47B1-DE17-433A-8E1C-ECBB22282F04}" type="presOf" srcId="{D85A2F88-BA63-4CE7-8283-89C4CAF3CAE8}" destId="{52DFF0EF-695F-4C82-9DD1-68E8585A019D}" srcOrd="0" destOrd="0" presId="urn:microsoft.com/office/officeart/2005/8/layout/default#2"/>
    <dgm:cxn modelId="{949F56AC-1031-4476-9A20-FB5FECA27AAD}" srcId="{AC9890C0-636C-4453-9262-4D4AD659B23C}" destId="{07D7EF8A-0475-4B61-AABE-21169663F77A}" srcOrd="7" destOrd="0" parTransId="{D4145BDA-22D1-41E1-A274-5356F0C157ED}" sibTransId="{18B8BABD-0782-4B46-9D2A-4CEB058DAA99}"/>
    <dgm:cxn modelId="{F4BB55B1-5E31-4FD9-8FE7-0232AC757A6D}" srcId="{AC9890C0-636C-4453-9262-4D4AD659B23C}" destId="{CBEED76B-8527-4614-BA5B-21341401CA00}" srcOrd="0" destOrd="0" parTransId="{826A75D4-C336-4589-A9CA-FBDD8FFBCA00}" sibTransId="{79BD2F59-3DE3-42EF-AD4B-ED25771FEDE0}"/>
    <dgm:cxn modelId="{21C79A6F-75AD-4100-8EBF-15018D369E8D}" type="presOf" srcId="{07D7EF8A-0475-4B61-AABE-21169663F77A}" destId="{5C3DD1CD-7C03-4603-AB02-9920A1553E86}" srcOrd="0" destOrd="0" presId="urn:microsoft.com/office/officeart/2005/8/layout/default#2"/>
    <dgm:cxn modelId="{FBCE2A4A-E84B-4077-AFC4-966C6A473066}" type="presOf" srcId="{A822E134-6D7F-478C-BBBE-5883A25EC1E4}" destId="{5B2473EE-B60A-445E-8F79-CCC78A3A521D}" srcOrd="0" destOrd="0" presId="urn:microsoft.com/office/officeart/2005/8/layout/default#2"/>
    <dgm:cxn modelId="{E5A04D39-EAA7-4203-B92E-912E7E83C49F}" type="presOf" srcId="{06DA20DA-1F81-48A6-BBDC-7D697412BCD7}" destId="{F9F917DD-0E67-4C8C-8C99-A98957F86870}" srcOrd="0" destOrd="0" presId="urn:microsoft.com/office/officeart/2005/8/layout/default#2"/>
    <dgm:cxn modelId="{A64C8616-8BB0-4480-BA6D-0DC6B854FA5D}" type="presOf" srcId="{31607415-90FA-445A-B379-8A207D969EF5}" destId="{AACF6486-1775-4752-A35B-76916F66A4B8}" srcOrd="0" destOrd="0" presId="urn:microsoft.com/office/officeart/2005/8/layout/default#2"/>
    <dgm:cxn modelId="{D380C8F8-27B6-463D-B428-3833E922609C}" srcId="{AC9890C0-636C-4453-9262-4D4AD659B23C}" destId="{31607415-90FA-445A-B379-8A207D969EF5}" srcOrd="10" destOrd="0" parTransId="{70DDD914-4960-45A1-BBD7-AEE9E637D7EA}" sibTransId="{7BD63E6C-AE19-4957-ACFA-CD257E759243}"/>
    <dgm:cxn modelId="{7666A5C4-67FF-40B2-9131-B97306E82D43}" type="presOf" srcId="{660FB1E4-9690-437B-A375-4E0110CDB680}" destId="{A72E07BC-3B86-4B68-B363-EA2D2DDF6F83}" srcOrd="0" destOrd="0" presId="urn:microsoft.com/office/officeart/2005/8/layout/default#2"/>
    <dgm:cxn modelId="{BCB87701-0F8E-4CDD-AFB1-E61C821D36B1}" srcId="{AC9890C0-636C-4453-9262-4D4AD659B23C}" destId="{06DA20DA-1F81-48A6-BBDC-7D697412BCD7}" srcOrd="8" destOrd="0" parTransId="{54DA6523-44C1-46F6-8652-96C13CE875C8}" sibTransId="{7AAFFC61-0193-494D-AEBF-6BB064057707}"/>
    <dgm:cxn modelId="{CC6804D8-1453-4C53-AD4C-20D68F5A5108}" srcId="{AC9890C0-636C-4453-9262-4D4AD659B23C}" destId="{42458ECF-1271-4B45-BA56-B2A688E1A206}" srcOrd="1" destOrd="0" parTransId="{3F8ECB64-2969-4479-8343-F8D9320E71FF}" sibTransId="{05B35BEA-8097-4895-9078-262331F94A2E}"/>
    <dgm:cxn modelId="{732F3B86-7031-4730-89D6-649EDEDC4CB9}" srcId="{AC9890C0-636C-4453-9262-4D4AD659B23C}" destId="{E725AFFE-FC23-4C7B-BD02-DE42CBFBF8F9}" srcOrd="6" destOrd="0" parTransId="{DC21F29A-F846-4653-9190-E0E62012D95F}" sibTransId="{99B7651B-FE07-42D7-A041-F36B578D56F5}"/>
    <dgm:cxn modelId="{C65D5566-925F-4F62-8C40-F8B4D51BC4C2}" type="presOf" srcId="{67E715B2-DCB3-4BB7-8246-8EE8F6072A56}" destId="{4E83E20B-9A51-4A65-B0F5-92C9090BCFFF}" srcOrd="0" destOrd="0" presId="urn:microsoft.com/office/officeart/2005/8/layout/default#2"/>
    <dgm:cxn modelId="{B0F5D3BE-A8B4-4DF8-82D7-D4FDF9887856}" type="presOf" srcId="{233FA626-0888-4578-808C-A11D48B12CD1}" destId="{5E9A7312-2E3D-49E0-B0E5-1D2816E4E5A6}" srcOrd="0" destOrd="0" presId="urn:microsoft.com/office/officeart/2005/8/layout/default#2"/>
    <dgm:cxn modelId="{D96B0348-A898-48B2-B97C-EDE7A620DE96}" srcId="{AC9890C0-636C-4453-9262-4D4AD659B23C}" destId="{233FA626-0888-4578-808C-A11D48B12CD1}" srcOrd="9" destOrd="0" parTransId="{C72BE29F-3DBE-46C3-849B-3FF1F983F47E}" sibTransId="{4C7589CF-6D59-40B1-A25D-F50D62127B16}"/>
    <dgm:cxn modelId="{E122A2A1-3134-408A-9E0B-A283CAC92568}" type="presOf" srcId="{4750F564-5E30-468F-9E83-698A205AF913}" destId="{323DCC0B-83FA-41C6-A17D-0BD9C616BF86}" srcOrd="0" destOrd="0" presId="urn:microsoft.com/office/officeart/2005/8/layout/default#2"/>
    <dgm:cxn modelId="{747A81B8-A642-4A39-9274-19F40A99D2B7}" srcId="{AC9890C0-636C-4453-9262-4D4AD659B23C}" destId="{A822E134-6D7F-478C-BBBE-5883A25EC1E4}" srcOrd="3" destOrd="0" parTransId="{320C9B94-213A-4AAF-9758-4D03323D5FDA}" sibTransId="{BB8718B9-7767-42A9-8B0F-8BE205FB2B22}"/>
    <dgm:cxn modelId="{0414B27C-25D7-4EA6-B390-436C31F56F5A}" srcId="{AC9890C0-636C-4453-9262-4D4AD659B23C}" destId="{4750F564-5E30-468F-9E83-698A205AF913}" srcOrd="12" destOrd="0" parTransId="{74D88924-0E09-414C-BA0C-D8B330A47B5C}" sibTransId="{95E74C93-E3E5-4CC3-B08D-71D9E71287AF}"/>
    <dgm:cxn modelId="{CAEEC36F-85CD-484F-A863-E16C64681F5D}" srcId="{AC9890C0-636C-4453-9262-4D4AD659B23C}" destId="{D85A2F88-BA63-4CE7-8283-89C4CAF3CAE8}" srcOrd="2" destOrd="0" parTransId="{3552C2E7-FA2C-4286-B968-1EA8BD01468D}" sibTransId="{E63EE0B6-22EB-465D-839C-8C3A03BBA89E}"/>
    <dgm:cxn modelId="{3D410A0A-00C0-4FDF-BF91-A65C5EA07FAE}" srcId="{AC9890C0-636C-4453-9262-4D4AD659B23C}" destId="{F3EBFF98-CF81-4FE2-80F7-DFE742229DA1}" srcOrd="11" destOrd="0" parTransId="{6831A563-E07C-46FB-B4D4-8A9BCD4F5B5C}" sibTransId="{2B27A70D-19A0-424D-85D6-9FD652970FA7}"/>
    <dgm:cxn modelId="{E120DABC-382C-4DDE-944E-C033090FAADA}" type="presOf" srcId="{E725AFFE-FC23-4C7B-BD02-DE42CBFBF8F9}" destId="{DB822632-1BEF-4822-B35F-60AD5D5B6FB1}" srcOrd="0" destOrd="0" presId="urn:microsoft.com/office/officeart/2005/8/layout/default#2"/>
    <dgm:cxn modelId="{BA66E732-F415-45F4-BEFB-99476A520965}" srcId="{AC9890C0-636C-4453-9262-4D4AD659B23C}" destId="{660FB1E4-9690-437B-A375-4E0110CDB680}" srcOrd="4" destOrd="0" parTransId="{DAA3E7E3-3C59-47AA-9777-351AA8E64AB6}" sibTransId="{C6D13F0D-4862-460A-B1E1-0AD0EF6B93CF}"/>
    <dgm:cxn modelId="{E82949F1-BBDE-4587-AA6B-8017181A90B7}" type="presOf" srcId="{A0B86B4C-8BF5-4642-B3B3-14533D8F4007}" destId="{B9C3972F-269D-4941-92CA-146D70EAA8ED}" srcOrd="0" destOrd="0" presId="urn:microsoft.com/office/officeart/2005/8/layout/default#2"/>
    <dgm:cxn modelId="{0BFDAAED-50F8-4888-9C26-9D19D83CC244}" srcId="{AC9890C0-636C-4453-9262-4D4AD659B23C}" destId="{A0B86B4C-8BF5-4642-B3B3-14533D8F4007}" srcOrd="13" destOrd="0" parTransId="{F53A7CCB-0A32-4537-B504-ECBD1B4C6F23}" sibTransId="{6E940678-6DE0-44CB-97EB-CC269E5A39D1}"/>
    <dgm:cxn modelId="{04ED9BC6-6577-4F9A-ABFC-6696F488D320}" type="presParOf" srcId="{D1BC72D2-BABF-4A33-8B3F-A64D9732A420}" destId="{8B7EF806-8671-4B82-A981-A8E4BE2FE9D0}" srcOrd="0" destOrd="0" presId="urn:microsoft.com/office/officeart/2005/8/layout/default#2"/>
    <dgm:cxn modelId="{E155F6F4-6354-4A11-AE80-E7D58B613FFF}" type="presParOf" srcId="{D1BC72D2-BABF-4A33-8B3F-A64D9732A420}" destId="{29429D4D-129B-4224-9204-FDDE18874777}" srcOrd="1" destOrd="0" presId="urn:microsoft.com/office/officeart/2005/8/layout/default#2"/>
    <dgm:cxn modelId="{687C054A-2A44-4D63-8CC3-F8CA4B337235}" type="presParOf" srcId="{D1BC72D2-BABF-4A33-8B3F-A64D9732A420}" destId="{C1A5943B-235F-4DFA-A28A-E078ABA9F603}" srcOrd="2" destOrd="0" presId="urn:microsoft.com/office/officeart/2005/8/layout/default#2"/>
    <dgm:cxn modelId="{E0428CE8-9652-4B84-A3A9-F399C694CDBA}" type="presParOf" srcId="{D1BC72D2-BABF-4A33-8B3F-A64D9732A420}" destId="{2A1BBBF5-0567-4446-822C-2FC6702B7731}" srcOrd="3" destOrd="0" presId="urn:microsoft.com/office/officeart/2005/8/layout/default#2"/>
    <dgm:cxn modelId="{94AD37A4-8DE0-4172-A596-A39F36D8F3DF}" type="presParOf" srcId="{D1BC72D2-BABF-4A33-8B3F-A64D9732A420}" destId="{52DFF0EF-695F-4C82-9DD1-68E8585A019D}" srcOrd="4" destOrd="0" presId="urn:microsoft.com/office/officeart/2005/8/layout/default#2"/>
    <dgm:cxn modelId="{659B6EDE-A66A-4B08-A072-500F7879E805}" type="presParOf" srcId="{D1BC72D2-BABF-4A33-8B3F-A64D9732A420}" destId="{7528C41F-C4A0-45B5-BBE3-B2D69C4F35FC}" srcOrd="5" destOrd="0" presId="urn:microsoft.com/office/officeart/2005/8/layout/default#2"/>
    <dgm:cxn modelId="{52CBC63F-0E2C-4D07-A7DE-355609DDAAB3}" type="presParOf" srcId="{D1BC72D2-BABF-4A33-8B3F-A64D9732A420}" destId="{5B2473EE-B60A-445E-8F79-CCC78A3A521D}" srcOrd="6" destOrd="0" presId="urn:microsoft.com/office/officeart/2005/8/layout/default#2"/>
    <dgm:cxn modelId="{35942ED7-2535-48A3-975F-83B69A6A5910}" type="presParOf" srcId="{D1BC72D2-BABF-4A33-8B3F-A64D9732A420}" destId="{865098FE-DA66-4853-80A5-F8563998B1AC}" srcOrd="7" destOrd="0" presId="urn:microsoft.com/office/officeart/2005/8/layout/default#2"/>
    <dgm:cxn modelId="{3A511ABF-9EF5-4C7C-80C1-5B9355DD15D1}" type="presParOf" srcId="{D1BC72D2-BABF-4A33-8B3F-A64D9732A420}" destId="{A72E07BC-3B86-4B68-B363-EA2D2DDF6F83}" srcOrd="8" destOrd="0" presId="urn:microsoft.com/office/officeart/2005/8/layout/default#2"/>
    <dgm:cxn modelId="{C34F77A6-1660-49E0-A80F-723EE2F33CF5}" type="presParOf" srcId="{D1BC72D2-BABF-4A33-8B3F-A64D9732A420}" destId="{02862F65-F06C-4FDA-808C-DC13C0871490}" srcOrd="9" destOrd="0" presId="urn:microsoft.com/office/officeart/2005/8/layout/default#2"/>
    <dgm:cxn modelId="{15FCD644-0E88-4B6A-AFD2-29562AC6A24F}" type="presParOf" srcId="{D1BC72D2-BABF-4A33-8B3F-A64D9732A420}" destId="{4EE2C525-9A56-4265-86CC-416754DE1E00}" srcOrd="10" destOrd="0" presId="urn:microsoft.com/office/officeart/2005/8/layout/default#2"/>
    <dgm:cxn modelId="{25B7D372-B783-435B-96D2-835D318B058E}" type="presParOf" srcId="{D1BC72D2-BABF-4A33-8B3F-A64D9732A420}" destId="{4AD12248-6192-44EB-8908-E1C76B9F97C0}" srcOrd="11" destOrd="0" presId="urn:microsoft.com/office/officeart/2005/8/layout/default#2"/>
    <dgm:cxn modelId="{99C8081A-66FA-4FFC-85B4-5F19A731C2AC}" type="presParOf" srcId="{D1BC72D2-BABF-4A33-8B3F-A64D9732A420}" destId="{DB822632-1BEF-4822-B35F-60AD5D5B6FB1}" srcOrd="12" destOrd="0" presId="urn:microsoft.com/office/officeart/2005/8/layout/default#2"/>
    <dgm:cxn modelId="{B43BC21C-FED8-4397-B296-2DE652477D5B}" type="presParOf" srcId="{D1BC72D2-BABF-4A33-8B3F-A64D9732A420}" destId="{1F42F1F0-688B-43B1-B9CA-D06B34678D2A}" srcOrd="13" destOrd="0" presId="urn:microsoft.com/office/officeart/2005/8/layout/default#2"/>
    <dgm:cxn modelId="{71466EB1-3883-4617-B88E-180E9C3509AB}" type="presParOf" srcId="{D1BC72D2-BABF-4A33-8B3F-A64D9732A420}" destId="{5C3DD1CD-7C03-4603-AB02-9920A1553E86}" srcOrd="14" destOrd="0" presId="urn:microsoft.com/office/officeart/2005/8/layout/default#2"/>
    <dgm:cxn modelId="{B701ADD2-5FE1-4637-96A9-C30158BDA864}" type="presParOf" srcId="{D1BC72D2-BABF-4A33-8B3F-A64D9732A420}" destId="{D3863AB2-4A7A-4078-8E87-1AECE8E70E61}" srcOrd="15" destOrd="0" presId="urn:microsoft.com/office/officeart/2005/8/layout/default#2"/>
    <dgm:cxn modelId="{BD90CD95-5934-408E-86D8-4EDD5ECDDC85}" type="presParOf" srcId="{D1BC72D2-BABF-4A33-8B3F-A64D9732A420}" destId="{F9F917DD-0E67-4C8C-8C99-A98957F86870}" srcOrd="16" destOrd="0" presId="urn:microsoft.com/office/officeart/2005/8/layout/default#2"/>
    <dgm:cxn modelId="{C4A7DE3D-BCBB-41B1-A1D5-E465B83648EC}" type="presParOf" srcId="{D1BC72D2-BABF-4A33-8B3F-A64D9732A420}" destId="{D283650C-79E0-444E-A01D-F3BB8DAC6904}" srcOrd="17" destOrd="0" presId="urn:microsoft.com/office/officeart/2005/8/layout/default#2"/>
    <dgm:cxn modelId="{2CB8A718-5C13-406D-9FB6-C2FF9C60D4D9}" type="presParOf" srcId="{D1BC72D2-BABF-4A33-8B3F-A64D9732A420}" destId="{5E9A7312-2E3D-49E0-B0E5-1D2816E4E5A6}" srcOrd="18" destOrd="0" presId="urn:microsoft.com/office/officeart/2005/8/layout/default#2"/>
    <dgm:cxn modelId="{CFF749D8-2251-4027-8E9C-B5D02A2EF08D}" type="presParOf" srcId="{D1BC72D2-BABF-4A33-8B3F-A64D9732A420}" destId="{16BEE03A-B9AA-4937-B814-3B90DAFAFECC}" srcOrd="19" destOrd="0" presId="urn:microsoft.com/office/officeart/2005/8/layout/default#2"/>
    <dgm:cxn modelId="{86B1D4B9-2C2D-408A-B044-603813898CA3}" type="presParOf" srcId="{D1BC72D2-BABF-4A33-8B3F-A64D9732A420}" destId="{AACF6486-1775-4752-A35B-76916F66A4B8}" srcOrd="20" destOrd="0" presId="urn:microsoft.com/office/officeart/2005/8/layout/default#2"/>
    <dgm:cxn modelId="{2474FCF0-CEE6-4CE2-846F-030F4B874C5D}" type="presParOf" srcId="{D1BC72D2-BABF-4A33-8B3F-A64D9732A420}" destId="{01431A5B-9747-4A59-B793-D70A5FDF0FC3}" srcOrd="21" destOrd="0" presId="urn:microsoft.com/office/officeart/2005/8/layout/default#2"/>
    <dgm:cxn modelId="{86386B8F-0BE9-4569-8E1A-A623465A97B8}" type="presParOf" srcId="{D1BC72D2-BABF-4A33-8B3F-A64D9732A420}" destId="{5741431C-5B1B-4FBC-8270-5498E6DD85D8}" srcOrd="22" destOrd="0" presId="urn:microsoft.com/office/officeart/2005/8/layout/default#2"/>
    <dgm:cxn modelId="{553B5F87-CA14-4DB7-8BF9-CBE956E65EEA}" type="presParOf" srcId="{D1BC72D2-BABF-4A33-8B3F-A64D9732A420}" destId="{23BBB55C-150C-4C4A-B1D0-C999F91F2AED}" srcOrd="23" destOrd="0" presId="urn:microsoft.com/office/officeart/2005/8/layout/default#2"/>
    <dgm:cxn modelId="{CE25F68E-C4C7-417C-A86A-E1F0A214DCE1}" type="presParOf" srcId="{D1BC72D2-BABF-4A33-8B3F-A64D9732A420}" destId="{323DCC0B-83FA-41C6-A17D-0BD9C616BF86}" srcOrd="24" destOrd="0" presId="urn:microsoft.com/office/officeart/2005/8/layout/default#2"/>
    <dgm:cxn modelId="{3F61FDF4-66C3-456D-8307-FDC3C222D85B}" type="presParOf" srcId="{D1BC72D2-BABF-4A33-8B3F-A64D9732A420}" destId="{A620AFE9-9491-4B9D-A131-F436DB675EFB}" srcOrd="25" destOrd="0" presId="urn:microsoft.com/office/officeart/2005/8/layout/default#2"/>
    <dgm:cxn modelId="{782272B2-5254-4F33-9DF7-1460686AA529}" type="presParOf" srcId="{D1BC72D2-BABF-4A33-8B3F-A64D9732A420}" destId="{B9C3972F-269D-4941-92CA-146D70EAA8ED}" srcOrd="26" destOrd="0" presId="urn:microsoft.com/office/officeart/2005/8/layout/default#2"/>
    <dgm:cxn modelId="{7A4B6CEF-BD29-44E4-AF05-55CA9C5B0BC6}" type="presParOf" srcId="{D1BC72D2-BABF-4A33-8B3F-A64D9732A420}" destId="{68591851-F21E-497D-B0FB-2F7B8B5E66E7}" srcOrd="27" destOrd="0" presId="urn:microsoft.com/office/officeart/2005/8/layout/default#2"/>
    <dgm:cxn modelId="{92D1F39B-48B0-4094-B4EE-8E32D276121C}" type="presParOf" srcId="{D1BC72D2-BABF-4A33-8B3F-A64D9732A420}" destId="{4E83E20B-9A51-4A65-B0F5-92C9090BCFFF}" srcOrd="2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EF806-8671-4B82-A981-A8E4BE2FE9D0}">
      <dsp:nvSpPr>
        <dsp:cNvPr id="0" name=""/>
        <dsp:cNvSpPr/>
      </dsp:nvSpPr>
      <dsp:spPr>
        <a:xfrm>
          <a:off x="0" y="209273"/>
          <a:ext cx="1147627" cy="6885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Ethnicity</a:t>
          </a:r>
          <a:endParaRPr lang="en-GB" sz="1400" kern="1200" dirty="0"/>
        </a:p>
      </dsp:txBody>
      <dsp:txXfrm>
        <a:off x="0" y="209273"/>
        <a:ext cx="1147627" cy="688576"/>
      </dsp:txXfrm>
    </dsp:sp>
    <dsp:sp modelId="{C1A5943B-235F-4DFA-A28A-E078ABA9F603}">
      <dsp:nvSpPr>
        <dsp:cNvPr id="0" name=""/>
        <dsp:cNvSpPr/>
      </dsp:nvSpPr>
      <dsp:spPr>
        <a:xfrm>
          <a:off x="1262390" y="209273"/>
          <a:ext cx="1147627" cy="6885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Gender</a:t>
          </a:r>
          <a:endParaRPr lang="en-GB" sz="1400" kern="1200" dirty="0"/>
        </a:p>
      </dsp:txBody>
      <dsp:txXfrm>
        <a:off x="1262390" y="209273"/>
        <a:ext cx="1147627" cy="688576"/>
      </dsp:txXfrm>
    </dsp:sp>
    <dsp:sp modelId="{52DFF0EF-695F-4C82-9DD1-68E8585A019D}">
      <dsp:nvSpPr>
        <dsp:cNvPr id="0" name=""/>
        <dsp:cNvSpPr/>
      </dsp:nvSpPr>
      <dsp:spPr>
        <a:xfrm>
          <a:off x="2524780" y="209273"/>
          <a:ext cx="1147627" cy="6885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Disability</a:t>
          </a:r>
          <a:endParaRPr lang="en-GB" sz="1400" kern="1200" dirty="0"/>
        </a:p>
      </dsp:txBody>
      <dsp:txXfrm>
        <a:off x="2524780" y="209273"/>
        <a:ext cx="1147627" cy="688576"/>
      </dsp:txXfrm>
    </dsp:sp>
    <dsp:sp modelId="{5B2473EE-B60A-445E-8F79-CCC78A3A521D}">
      <dsp:nvSpPr>
        <dsp:cNvPr id="0" name=""/>
        <dsp:cNvSpPr/>
      </dsp:nvSpPr>
      <dsp:spPr>
        <a:xfrm>
          <a:off x="0" y="1012612"/>
          <a:ext cx="1147627" cy="6885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Age</a:t>
          </a:r>
          <a:endParaRPr lang="en-GB" sz="1400" kern="1200" dirty="0"/>
        </a:p>
      </dsp:txBody>
      <dsp:txXfrm>
        <a:off x="0" y="1012612"/>
        <a:ext cx="1147627" cy="688576"/>
      </dsp:txXfrm>
    </dsp:sp>
    <dsp:sp modelId="{A72E07BC-3B86-4B68-B363-EA2D2DDF6F83}">
      <dsp:nvSpPr>
        <dsp:cNvPr id="0" name=""/>
        <dsp:cNvSpPr/>
      </dsp:nvSpPr>
      <dsp:spPr>
        <a:xfrm>
          <a:off x="1262390" y="1012612"/>
          <a:ext cx="1147627" cy="6885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Sexual orientation</a:t>
          </a:r>
          <a:endParaRPr lang="en-GB" sz="1400" kern="1200" dirty="0"/>
        </a:p>
      </dsp:txBody>
      <dsp:txXfrm>
        <a:off x="1262390" y="1012612"/>
        <a:ext cx="1147627" cy="688576"/>
      </dsp:txXfrm>
    </dsp:sp>
    <dsp:sp modelId="{4EE2C525-9A56-4265-86CC-416754DE1E00}">
      <dsp:nvSpPr>
        <dsp:cNvPr id="0" name=""/>
        <dsp:cNvSpPr/>
      </dsp:nvSpPr>
      <dsp:spPr>
        <a:xfrm>
          <a:off x="2524780" y="1012612"/>
          <a:ext cx="1147627" cy="6885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Religion and belief</a:t>
          </a:r>
          <a:endParaRPr lang="en-GB" sz="1400" kern="1200" dirty="0"/>
        </a:p>
      </dsp:txBody>
      <dsp:txXfrm>
        <a:off x="2524780" y="1012612"/>
        <a:ext cx="1147627" cy="688576"/>
      </dsp:txXfrm>
    </dsp:sp>
    <dsp:sp modelId="{DB822632-1BEF-4822-B35F-60AD5D5B6FB1}">
      <dsp:nvSpPr>
        <dsp:cNvPr id="0" name=""/>
        <dsp:cNvSpPr/>
      </dsp:nvSpPr>
      <dsp:spPr>
        <a:xfrm>
          <a:off x="0" y="1815951"/>
          <a:ext cx="1147627" cy="6885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Caring responsibilities</a:t>
          </a:r>
          <a:endParaRPr lang="en-GB" sz="1100" kern="1200" dirty="0"/>
        </a:p>
      </dsp:txBody>
      <dsp:txXfrm>
        <a:off x="0" y="1815951"/>
        <a:ext cx="1147627" cy="688576"/>
      </dsp:txXfrm>
    </dsp:sp>
    <dsp:sp modelId="{5C3DD1CD-7C03-4603-AB02-9920A1553E86}">
      <dsp:nvSpPr>
        <dsp:cNvPr id="0" name=""/>
        <dsp:cNvSpPr/>
      </dsp:nvSpPr>
      <dsp:spPr>
        <a:xfrm>
          <a:off x="1262390" y="1815951"/>
          <a:ext cx="1147627" cy="6885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Marital status</a:t>
          </a:r>
          <a:endParaRPr lang="en-GB" sz="1400" kern="1200" dirty="0"/>
        </a:p>
      </dsp:txBody>
      <dsp:txXfrm>
        <a:off x="1262390" y="1815951"/>
        <a:ext cx="1147627" cy="688576"/>
      </dsp:txXfrm>
    </dsp:sp>
    <dsp:sp modelId="{F9F917DD-0E67-4C8C-8C99-A98957F86870}">
      <dsp:nvSpPr>
        <dsp:cNvPr id="0" name=""/>
        <dsp:cNvSpPr/>
      </dsp:nvSpPr>
      <dsp:spPr>
        <a:xfrm>
          <a:off x="2524780" y="1815951"/>
          <a:ext cx="1147627" cy="6885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Gender identity</a:t>
          </a:r>
          <a:endParaRPr lang="en-GB" sz="1400" kern="1200" dirty="0"/>
        </a:p>
      </dsp:txBody>
      <dsp:txXfrm>
        <a:off x="2524780" y="1815951"/>
        <a:ext cx="1147627" cy="688576"/>
      </dsp:txXfrm>
    </dsp:sp>
    <dsp:sp modelId="{5E9A7312-2E3D-49E0-B0E5-1D2816E4E5A6}">
      <dsp:nvSpPr>
        <dsp:cNvPr id="0" name=""/>
        <dsp:cNvSpPr/>
      </dsp:nvSpPr>
      <dsp:spPr>
        <a:xfrm>
          <a:off x="0" y="2619291"/>
          <a:ext cx="1147627" cy="6885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Socioeconomic class</a:t>
          </a:r>
          <a:endParaRPr lang="en-GB" sz="1100" kern="1200" dirty="0"/>
        </a:p>
      </dsp:txBody>
      <dsp:txXfrm>
        <a:off x="0" y="2619291"/>
        <a:ext cx="1147627" cy="688576"/>
      </dsp:txXfrm>
    </dsp:sp>
    <dsp:sp modelId="{AACF6486-1775-4752-A35B-76916F66A4B8}">
      <dsp:nvSpPr>
        <dsp:cNvPr id="0" name=""/>
        <dsp:cNvSpPr/>
      </dsp:nvSpPr>
      <dsp:spPr>
        <a:xfrm>
          <a:off x="1262390" y="2619291"/>
          <a:ext cx="1147627" cy="6885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Parental education</a:t>
          </a:r>
          <a:endParaRPr lang="en-GB" sz="1300" kern="1200" dirty="0"/>
        </a:p>
      </dsp:txBody>
      <dsp:txXfrm>
        <a:off x="1262390" y="2619291"/>
        <a:ext cx="1147627" cy="688576"/>
      </dsp:txXfrm>
    </dsp:sp>
    <dsp:sp modelId="{5741431C-5B1B-4FBC-8270-5498E6DD85D8}">
      <dsp:nvSpPr>
        <dsp:cNvPr id="0" name=""/>
        <dsp:cNvSpPr/>
      </dsp:nvSpPr>
      <dsp:spPr>
        <a:xfrm>
          <a:off x="2524780" y="2619291"/>
          <a:ext cx="1147627" cy="6885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English as a second language</a:t>
          </a:r>
          <a:endParaRPr lang="en-GB" sz="1300" kern="1200" dirty="0"/>
        </a:p>
      </dsp:txBody>
      <dsp:txXfrm>
        <a:off x="2524780" y="2619291"/>
        <a:ext cx="1147627" cy="688576"/>
      </dsp:txXfrm>
    </dsp:sp>
    <dsp:sp modelId="{323DCC0B-83FA-41C6-A17D-0BD9C616BF86}">
      <dsp:nvSpPr>
        <dsp:cNvPr id="0" name=""/>
        <dsp:cNvSpPr/>
      </dsp:nvSpPr>
      <dsp:spPr>
        <a:xfrm>
          <a:off x="0" y="3422630"/>
          <a:ext cx="1147627" cy="6885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International	</a:t>
          </a:r>
          <a:endParaRPr lang="en-GB" sz="1300" kern="1200" dirty="0"/>
        </a:p>
      </dsp:txBody>
      <dsp:txXfrm>
        <a:off x="0" y="3422630"/>
        <a:ext cx="1147627" cy="688576"/>
      </dsp:txXfrm>
    </dsp:sp>
    <dsp:sp modelId="{B9C3972F-269D-4941-92CA-146D70EAA8ED}">
      <dsp:nvSpPr>
        <dsp:cNvPr id="0" name=""/>
        <dsp:cNvSpPr/>
      </dsp:nvSpPr>
      <dsp:spPr>
        <a:xfrm>
          <a:off x="1262390" y="3422630"/>
          <a:ext cx="1147627" cy="6885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Schooling</a:t>
          </a:r>
          <a:endParaRPr lang="en-GB" sz="1300" kern="1200" dirty="0"/>
        </a:p>
      </dsp:txBody>
      <dsp:txXfrm>
        <a:off x="1262390" y="3422630"/>
        <a:ext cx="1147627" cy="688576"/>
      </dsp:txXfrm>
    </dsp:sp>
    <dsp:sp modelId="{4E83E20B-9A51-4A65-B0F5-92C9090BCFFF}">
      <dsp:nvSpPr>
        <dsp:cNvPr id="0" name=""/>
        <dsp:cNvSpPr/>
      </dsp:nvSpPr>
      <dsp:spPr>
        <a:xfrm>
          <a:off x="2524780" y="3422630"/>
          <a:ext cx="1147627" cy="6885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Family and friends</a:t>
          </a:r>
          <a:endParaRPr lang="en-GB" sz="1300" kern="1200" dirty="0"/>
        </a:p>
      </dsp:txBody>
      <dsp:txXfrm>
        <a:off x="2524780" y="3422630"/>
        <a:ext cx="1147627" cy="688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C0C38-1054-42B3-8918-841091EC16E0}" type="datetimeFigureOut">
              <a:rPr lang="en-GB" smtClean="0"/>
              <a:pPr/>
              <a:t>13/04/2015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88B5-D786-4570-BB75-418FB9864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5038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153"/>
            <a:ext cx="4890665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918338-3DC6-984E-A090-53D339CAF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388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950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94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69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549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aseline="0" dirty="0" smtClean="0"/>
          </a:p>
          <a:p>
            <a:endParaRPr lang="en-GB" baseline="0" dirty="0" smtClean="0">
              <a:effectLst/>
            </a:endParaRPr>
          </a:p>
          <a:p>
            <a:endParaRPr lang="en-GB" baseline="0" dirty="0" smtClean="0">
              <a:effectLst/>
            </a:endParaRPr>
          </a:p>
          <a:p>
            <a:endParaRPr lang="en-GB" baseline="0" dirty="0" smtClean="0">
              <a:effectLst/>
            </a:endParaRP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89386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75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019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18338-3DC6-984E-A090-53D339CAF0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32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18338-3DC6-984E-A090-53D339CAF04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07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18338-3DC6-984E-A090-53D339CAF04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53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18338-3DC6-984E-A090-53D339CAF04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5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0" i="0" kern="1200" baseline="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15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18338-3DC6-984E-A090-53D339CAF04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03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624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056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87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15152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18338-3DC6-984E-A090-53D339CAF04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0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3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GB" sz="1200" b="0" i="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1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18338-3DC6-984E-A090-53D339CAF04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83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53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286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97294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6718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idx="1"/>
          </p:nvPr>
        </p:nvSpPr>
        <p:spPr bwMode="auto">
          <a:xfrm>
            <a:off x="323528" y="1570038"/>
            <a:ext cx="6699572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Clr>
                <a:srgbClr val="003768"/>
              </a:buClr>
              <a:buFontTx/>
              <a:buNone/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34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6718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idx="1"/>
          </p:nvPr>
        </p:nvSpPr>
        <p:spPr bwMode="auto">
          <a:xfrm>
            <a:off x="323528" y="1570038"/>
            <a:ext cx="6699572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60000" indent="-360000">
              <a:buClr>
                <a:srgbClr val="003768"/>
              </a:buClr>
              <a:buFont typeface="Lucida Grande"/>
              <a:buChar char="="/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03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6718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idx="1"/>
          </p:nvPr>
        </p:nvSpPr>
        <p:spPr bwMode="auto">
          <a:xfrm>
            <a:off x="323528" y="1570038"/>
            <a:ext cx="6699572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numCol="2" spcCol="360000"/>
          <a:lstStyle>
            <a:lvl1pPr marL="360000" marR="0" indent="-360000" algn="l" defTabSz="914400" rtl="0" eaLnBrk="1" fontAlgn="base" latinLnBrk="0" hangingPunct="1">
              <a:lnSpc>
                <a:spcPts val="3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Lucida Grande"/>
              <a:buChar char="="/>
              <a:tabLst/>
              <a:defRPr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0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14" y="5661247"/>
            <a:ext cx="5486400" cy="279177"/>
          </a:xfrm>
        </p:spPr>
        <p:txBody>
          <a:bodyPr anchor="b"/>
          <a:lstStyle>
            <a:lvl1pPr algn="l">
              <a:lnSpc>
                <a:spcPts val="3400"/>
              </a:lnSpc>
              <a:defRPr sz="2400"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04800" y="304800"/>
            <a:ext cx="6715472" cy="50101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032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14" y="5661247"/>
            <a:ext cx="5486400" cy="279177"/>
          </a:xfrm>
        </p:spPr>
        <p:txBody>
          <a:bodyPr anchor="b"/>
          <a:lstStyle>
            <a:lvl1pPr algn="l">
              <a:lnSpc>
                <a:spcPts val="3400"/>
              </a:lnSpc>
              <a:defRPr sz="2400"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04800" y="304800"/>
            <a:ext cx="6715472" cy="50101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02342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04800" y="304800"/>
            <a:ext cx="67183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</a:t>
            </a:r>
            <a:r>
              <a:rPr lang="en-US" dirty="0" smtClean="0"/>
              <a:t>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1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D76686-EAB6-4F88-9B12-0191347A142A}" type="datetimeFigureOut">
              <a:rPr lang="en-GB" smtClean="0"/>
              <a:pPr/>
              <a:t>13/04/2015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C59E0E-4B0A-49BF-A285-8F9F94A074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8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6718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Area</a:t>
            </a:r>
            <a:br>
              <a:rPr lang="en-US" dirty="0"/>
            </a:br>
            <a:r>
              <a:rPr lang="en-US" dirty="0"/>
              <a:t>Allowance two lines</a:t>
            </a:r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0038"/>
            <a:ext cx="669925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Text style 1 left aligns</a:t>
            </a:r>
          </a:p>
          <a:p>
            <a:pPr lvl="1"/>
            <a:r>
              <a:rPr lang="en-US" dirty="0" smtClean="0"/>
              <a:t>Indent one is indented left</a:t>
            </a:r>
          </a:p>
          <a:p>
            <a:pPr lvl="2"/>
            <a:r>
              <a:rPr lang="en-US" dirty="0" smtClean="0"/>
              <a:t>Indent two is bullet 1</a:t>
            </a:r>
          </a:p>
          <a:p>
            <a:pPr lvl="3"/>
            <a:r>
              <a:rPr lang="en-US" dirty="0" smtClean="0"/>
              <a:t>Indent three is bullet 2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/>
          </a:p>
        </p:txBody>
      </p:sp>
      <p:pic>
        <p:nvPicPr>
          <p:cNvPr id="1028" name="Picture 18" descr="ECU_RGB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304800"/>
            <a:ext cx="15081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ECU_Strapline 1 line RGB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528" y="6309320"/>
            <a:ext cx="6696744" cy="268676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9" r:id="rId6"/>
    <p:sldLayoutId id="2147483661" r:id="rId7"/>
  </p:sldLayoutIdLst>
  <p:hf hdr="0" ftr="0" dt="0"/>
  <p:txStyles>
    <p:titleStyle>
      <a:lvl1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0037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003768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003768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003768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003768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768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768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768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768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800" baseline="0">
          <a:solidFill>
            <a:srgbClr val="003768"/>
          </a:solidFill>
          <a:latin typeface="+mn-lt"/>
          <a:ea typeface="+mn-ea"/>
          <a:cs typeface="+mn-cs"/>
        </a:defRPr>
      </a:lvl1pPr>
      <a:lvl2pPr marL="357188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defRPr sz="2800">
          <a:solidFill>
            <a:srgbClr val="003768"/>
          </a:solidFill>
          <a:latin typeface="+mn-lt"/>
          <a:ea typeface="+mn-ea"/>
        </a:defRPr>
      </a:lvl2pPr>
      <a:lvl3pPr marL="357188" indent="-35718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3768"/>
        </a:buClr>
        <a:buFont typeface="Calibri" pitchFamily="34" charset="0"/>
        <a:buChar char="="/>
        <a:tabLst>
          <a:tab pos="357188" algn="l"/>
        </a:tabLst>
        <a:defRPr sz="2800">
          <a:solidFill>
            <a:srgbClr val="003768"/>
          </a:solidFill>
          <a:latin typeface="+mn-lt"/>
          <a:ea typeface="+mn-ea"/>
        </a:defRPr>
      </a:lvl3pPr>
      <a:lvl4pPr marL="712788" indent="-355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3768"/>
        </a:buClr>
        <a:buFont typeface="Calibri" pitchFamily="34" charset="0"/>
        <a:buChar char="‒"/>
        <a:tabLst>
          <a:tab pos="712788" algn="l"/>
        </a:tabLst>
        <a:defRPr sz="2800">
          <a:solidFill>
            <a:srgbClr val="003768"/>
          </a:solidFill>
          <a:latin typeface="+mn-lt"/>
          <a:ea typeface="+mn-ea"/>
        </a:defRPr>
      </a:lvl4pPr>
      <a:lvl5pPr algn="l" rtl="0" eaLnBrk="1" fontAlgn="base" hangingPunct="1">
        <a:lnSpc>
          <a:spcPts val="3600"/>
        </a:lnSpc>
        <a:spcBef>
          <a:spcPct val="20000"/>
        </a:spcBef>
        <a:spcAft>
          <a:spcPct val="0"/>
        </a:spcAft>
        <a:defRPr sz="2800">
          <a:solidFill>
            <a:srgbClr val="003768"/>
          </a:solidFill>
          <a:latin typeface="+mn-lt"/>
          <a:ea typeface="+mn-ea"/>
        </a:defRPr>
      </a:lvl5pPr>
      <a:lvl6pPr marL="12192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6pPr>
      <a:lvl7pPr marL="16764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7pPr>
      <a:lvl8pPr marL="2133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8pPr>
      <a:lvl9pPr marL="25908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6718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Area</a:t>
            </a:r>
            <a:br>
              <a:rPr lang="en-US" dirty="0"/>
            </a:br>
            <a:r>
              <a:rPr lang="en-US" dirty="0"/>
              <a:t>Allowance two lines</a:t>
            </a:r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70038"/>
            <a:ext cx="669925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 area</a:t>
            </a:r>
          </a:p>
        </p:txBody>
      </p:sp>
      <p:pic>
        <p:nvPicPr>
          <p:cNvPr id="1028" name="Picture 18" descr="ECU_RGB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304800"/>
            <a:ext cx="15081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CU_Strapline 1 line RG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309320"/>
            <a:ext cx="6696744" cy="26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33220"/>
      </p:ext>
    </p:extLst>
  </p:cSld>
  <p:clrMap bg1="dk2" tx1="lt1" bg2="dk1" tx2="lt2" accent1="accent1" accent2="accent2" accent3="accent3" accent4="accent4" accent5="accent5" accent6="accent6" hlink="hlink" folHlink="folHlink"/>
  <p:hf hdr="0" ftr="0" dt="0"/>
  <p:txStyles>
    <p:titleStyle>
      <a:lvl1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0037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003768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003768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003768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3200" b="1">
          <a:solidFill>
            <a:srgbClr val="003768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768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768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768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768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ts val="3600"/>
        </a:lnSpc>
        <a:spcBef>
          <a:spcPct val="20000"/>
        </a:spcBef>
        <a:spcAft>
          <a:spcPct val="0"/>
        </a:spcAft>
        <a:defRPr sz="2800">
          <a:solidFill>
            <a:srgbClr val="003768"/>
          </a:solidFill>
          <a:latin typeface="+mn-lt"/>
          <a:ea typeface="+mn-ea"/>
        </a:defRPr>
      </a:lvl2pPr>
      <a:lvl3pPr algn="l" rtl="0" eaLnBrk="1" fontAlgn="base" hangingPunct="1">
        <a:lnSpc>
          <a:spcPts val="3600"/>
        </a:lnSpc>
        <a:spcBef>
          <a:spcPct val="20000"/>
        </a:spcBef>
        <a:spcAft>
          <a:spcPct val="0"/>
        </a:spcAft>
        <a:defRPr sz="2800">
          <a:solidFill>
            <a:srgbClr val="003768"/>
          </a:solidFill>
          <a:latin typeface="+mn-lt"/>
          <a:ea typeface="+mn-ea"/>
        </a:defRPr>
      </a:lvl3pPr>
      <a:lvl4pPr algn="l" rtl="0" eaLnBrk="1" fontAlgn="base" hangingPunct="1">
        <a:lnSpc>
          <a:spcPts val="3600"/>
        </a:lnSpc>
        <a:spcBef>
          <a:spcPct val="20000"/>
        </a:spcBef>
        <a:spcAft>
          <a:spcPct val="0"/>
        </a:spcAft>
        <a:defRPr sz="2800">
          <a:solidFill>
            <a:srgbClr val="003768"/>
          </a:solidFill>
          <a:latin typeface="+mn-lt"/>
          <a:ea typeface="+mn-ea"/>
        </a:defRPr>
      </a:lvl4pPr>
      <a:lvl5pPr algn="l" rtl="0" eaLnBrk="1" fontAlgn="base" hangingPunct="1">
        <a:lnSpc>
          <a:spcPts val="3600"/>
        </a:lnSpc>
        <a:spcBef>
          <a:spcPct val="20000"/>
        </a:spcBef>
        <a:spcAft>
          <a:spcPct val="0"/>
        </a:spcAft>
        <a:defRPr sz="2800">
          <a:solidFill>
            <a:srgbClr val="003768"/>
          </a:solidFill>
          <a:latin typeface="+mn-lt"/>
          <a:ea typeface="+mn-ea"/>
        </a:defRPr>
      </a:lvl5pPr>
      <a:lvl6pPr marL="12192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6pPr>
      <a:lvl7pPr marL="16764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7pPr>
      <a:lvl8pPr marL="21336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8pPr>
      <a:lvl9pPr marL="25908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ary.loke@ecu.ac.u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59632" y="2132856"/>
            <a:ext cx="6718300" cy="3384376"/>
          </a:xfrm>
        </p:spPr>
        <p:txBody>
          <a:bodyPr/>
          <a:lstStyle/>
          <a:p>
            <a:pPr algn="ctr"/>
            <a:r>
              <a:rPr lang="en-GB" dirty="0" smtClean="0"/>
              <a:t>Equality in higher education: issues, ideas and initiatives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Gary Loke</a:t>
            </a:r>
            <a:br>
              <a:rPr lang="en-US" sz="2000" dirty="0" smtClean="0"/>
            </a:br>
            <a:r>
              <a:rPr lang="en-US" sz="2000" dirty="0" smtClean="0"/>
              <a:t>Head of Policy, Equality Challenge Unit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17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51520" y="1412776"/>
          <a:ext cx="860107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827584" y="1772816"/>
            <a:ext cx="4680520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The base year is 2003/04 (Index 2003/4 = 1.00).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260648"/>
            <a:ext cx="6718300" cy="990600"/>
          </a:xfrm>
        </p:spPr>
        <p:txBody>
          <a:bodyPr/>
          <a:lstStyle/>
          <a:p>
            <a:r>
              <a:rPr lang="en-GB" dirty="0" smtClean="0"/>
              <a:t>Growth of all students by Age (2003/04-2012/13)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604448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10</a:t>
            </a: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the changes – Age</a:t>
            </a:r>
            <a:endParaRPr lang="en-GB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251520" y="836712"/>
          <a:ext cx="460851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323528" y="3501008"/>
          <a:ext cx="46085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364088" y="1484784"/>
            <a:ext cx="3240360" cy="4536504"/>
          </a:xfrm>
        </p:spPr>
        <p:txBody>
          <a:bodyPr/>
          <a:lstStyle/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Between 2011/12 and 2012/13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11.6% drop in number of all first year students aged 21 and under.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14.2% drop in number of all first year students aged 22 and over.</a:t>
            </a:r>
          </a:p>
          <a:p>
            <a:endParaRPr lang="en-GB" sz="2000" dirty="0" smtClean="0"/>
          </a:p>
          <a:p>
            <a:pPr>
              <a:buNone/>
            </a:pPr>
            <a:endParaRPr lang="en-GB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1400" dirty="0" smtClean="0">
                <a:solidFill>
                  <a:srgbClr val="FF0000"/>
                </a:solidFill>
              </a:rPr>
              <a:t>The number of mature students who study part-time has decreased the most.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4448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11</a:t>
            </a:r>
            <a:endParaRPr lang="en-GB" sz="1200" dirty="0">
              <a:solidFill>
                <a:schemeClr val="bg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3203848" y="4509120"/>
            <a:ext cx="2016224" cy="108012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21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time students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70038"/>
            <a:ext cx="7776864" cy="4370387"/>
          </a:xfrm>
        </p:spPr>
        <p:txBody>
          <a:bodyPr/>
          <a:lstStyle/>
          <a:p>
            <a:pPr marL="814388" lvl="1" indent="-457200">
              <a:buClr>
                <a:srgbClr val="003768"/>
              </a:buClr>
              <a:buFont typeface="Calibri" panose="020F0502020204030204" pitchFamily="34" charset="0"/>
              <a:buChar char="="/>
            </a:pPr>
            <a:r>
              <a:rPr lang="en-GB" dirty="0" smtClean="0"/>
              <a:t>2/3</a:t>
            </a:r>
            <a:r>
              <a:rPr lang="en-GB" baseline="30000" dirty="0" smtClean="0"/>
              <a:t>rds</a:t>
            </a:r>
            <a:r>
              <a:rPr lang="en-GB" dirty="0" smtClean="0"/>
              <a:t> have caring responsibilities</a:t>
            </a:r>
            <a:br>
              <a:rPr lang="en-GB" dirty="0" smtClean="0"/>
            </a:br>
            <a:endParaRPr lang="en-GB" dirty="0" smtClean="0"/>
          </a:p>
          <a:p>
            <a:pPr marL="814388" lvl="1" indent="-457200">
              <a:buClr>
                <a:srgbClr val="003768"/>
              </a:buClr>
              <a:buFont typeface="Calibri" panose="020F0502020204030204" pitchFamily="34" charset="0"/>
              <a:buChar char="="/>
            </a:pPr>
            <a:r>
              <a:rPr lang="en-GB" dirty="0" smtClean="0"/>
              <a:t>More likely to have entry requirements other than A levels </a:t>
            </a:r>
          </a:p>
          <a:p>
            <a:pPr marL="814388" lvl="1" indent="-457200">
              <a:buClr>
                <a:srgbClr val="003768"/>
              </a:buClr>
              <a:buFont typeface="Calibri" panose="020F0502020204030204" pitchFamily="34" charset="0"/>
              <a:buChar char="="/>
            </a:pPr>
            <a:endParaRPr lang="en-GB" dirty="0" smtClean="0"/>
          </a:p>
          <a:p>
            <a:pPr marL="814388" lvl="1" indent="-457200">
              <a:buClr>
                <a:srgbClr val="003768"/>
              </a:buClr>
              <a:buFont typeface="Calibri" panose="020F0502020204030204" pitchFamily="34" charset="0"/>
              <a:buChar char="="/>
            </a:pPr>
            <a:r>
              <a:rPr lang="en-GB" dirty="0" smtClean="0"/>
              <a:t>In 2011, young students from the most disadvantaged backgrounds were twice as likely as the most advantaged students to study part time</a:t>
            </a:r>
          </a:p>
          <a:p>
            <a:pPr lvl="1"/>
            <a:r>
              <a:rPr lang="en-GB" sz="1600" dirty="0"/>
              <a:t>	</a:t>
            </a:r>
            <a:r>
              <a:rPr lang="en-GB" sz="1600" dirty="0" smtClean="0"/>
              <a:t>(Data from HEFCE)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04448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13</a:t>
            </a: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of first year students by disability status (2003/04-2012/13)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27584" y="1844824"/>
            <a:ext cx="4536504" cy="38100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The base year is 2003/04 (Index 2003/4 = 1.00).</a:t>
            </a:r>
            <a:endParaRPr lang="en-GB" sz="1600" dirty="0" smtClean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4448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18</a:t>
            </a:r>
            <a:endParaRPr lang="en-GB" sz="1200" dirty="0">
              <a:solidFill>
                <a:schemeClr val="bg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1" y="1556792"/>
            <a:ext cx="8650287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0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Ethnicity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604448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19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7632848" cy="3960440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>
                <a:solidFill>
                  <a:schemeClr val="bg2"/>
                </a:solidFill>
              </a:rPr>
              <a:t>=  </a:t>
            </a:r>
            <a:r>
              <a:rPr lang="en-GB" sz="2400" dirty="0" smtClean="0">
                <a:solidFill>
                  <a:schemeClr val="bg2"/>
                </a:solidFill>
              </a:rPr>
              <a:t> </a:t>
            </a:r>
            <a:r>
              <a:rPr lang="en-GB" sz="2400" kern="12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44</a:t>
            </a:r>
            <a:r>
              <a:rPr lang="en-GB" sz="2400" kern="1200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% of all Black, Pakistani, Bangladeshi and Indian graduates attended post-1992 universities, or former polytechnics compared to 34% of other ethnic groups </a:t>
            </a:r>
            <a:r>
              <a:rPr lang="en-GB" sz="1400" kern="1200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(National Equality Panel, 2009) </a:t>
            </a:r>
            <a:endParaRPr lang="en-GB" sz="1400" kern="1200" dirty="0" smtClean="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GB" sz="1400" kern="1200" dirty="0" smtClean="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endParaRPr lang="en-GB" sz="1400" kern="1200" dirty="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GB" sz="2400" kern="12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=  All </a:t>
            </a:r>
            <a:r>
              <a:rPr lang="en-GB" sz="2400" kern="1200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minority ethnic groups, with the exception of students from Chinese backgrounds, are more likely to be at ‘new’ institutions </a:t>
            </a:r>
            <a:r>
              <a:rPr lang="en-GB" sz="1400" kern="1200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(Runnymede, 2007) </a:t>
            </a:r>
          </a:p>
          <a:p>
            <a:pPr>
              <a:buNone/>
            </a:pPr>
            <a:endParaRPr lang="en-GB" sz="1400" kern="1200" dirty="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GB" sz="2400" kern="12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=  Ethnic minority students more likely to choose to go to university close to home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393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Advantaged and disadvantaged students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7"/>
            <a:ext cx="7848872" cy="3960440"/>
          </a:xfrm>
        </p:spPr>
        <p:txBody>
          <a:bodyPr/>
          <a:lstStyle/>
          <a:p>
            <a:pPr lvl="0"/>
            <a:r>
              <a:rPr lang="en-GB" sz="2400" dirty="0"/>
              <a:t>T</a:t>
            </a:r>
            <a:r>
              <a:rPr lang="en-GB" sz="2400" dirty="0" smtClean="0"/>
              <a:t>he gap between advantaged and disadvantaged students going into higher education has narrowed from 30.5% in 2010 to 29.8% in 2013. </a:t>
            </a:r>
            <a:r>
              <a:rPr lang="en-GB" sz="1600" dirty="0" smtClean="0"/>
              <a:t>(Independent Commission on Fees 2014) </a:t>
            </a:r>
          </a:p>
          <a:p>
            <a:pPr lvl="0"/>
            <a:endParaRPr lang="en-GB" sz="1600" dirty="0" smtClean="0"/>
          </a:p>
          <a:p>
            <a:pPr lvl="0"/>
            <a:endParaRPr lang="en-GB" sz="1600" dirty="0" smtClean="0"/>
          </a:p>
          <a:p>
            <a:pPr lvl="0"/>
            <a:r>
              <a:rPr lang="en-GB" sz="2400" dirty="0" smtClean="0"/>
              <a:t>However, the gap between advantaged and disadvantaged students remains large for the most selective universities – will we see greater polarisation?</a:t>
            </a:r>
          </a:p>
          <a:p>
            <a:pPr lvl="0"/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04448" y="645333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15</a:t>
            </a: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15286"/>
            <a:ext cx="7609361" cy="506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14282" y="142852"/>
            <a:ext cx="6072198" cy="990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student choice model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376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7" y="5733256"/>
            <a:ext cx="8501122" cy="500066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Vrontis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D., A.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Thrassou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Y. 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Melanthiou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2007. A contemporary higher education student choice model for developed countries. </a:t>
            </a:r>
            <a:r>
              <a:rPr kumimoji="0" lang="en-GB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Journal of Business Research 60: 879–989.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37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2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Decision-making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3643338" cy="2214578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GB" dirty="0" smtClean="0"/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 lvl="1">
              <a:lnSpc>
                <a:spcPct val="90000"/>
              </a:lnSpc>
              <a:buNone/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643050"/>
            <a:ext cx="3505196" cy="398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929190" y="1357298"/>
            <a:ext cx="4429156" cy="500066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Reasons for choosing university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37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57752" y="5572140"/>
            <a:ext cx="4143404" cy="500066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Harding, D. </a:t>
            </a:r>
            <a:r>
              <a:rPr kumimoji="0" lang="en-GB" sz="1200" i="1" u="none" strike="noStrike" kern="1200" cap="none" spc="0" normalizeH="0" baseline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Choice and Information in the public</a:t>
            </a:r>
            <a:r>
              <a:rPr kumimoji="0" lang="en-GB" sz="1200" i="1" u="none" strike="noStrike" kern="1200" cap="none" spc="0" normalizeH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sector: a higher education case study. </a:t>
            </a:r>
            <a:r>
              <a:rPr kumimoji="0" lang="en-GB" sz="1200" u="none" strike="noStrike" kern="1200" cap="none" spc="0" normalizeH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Policy and Society, </a:t>
            </a:r>
            <a:r>
              <a:rPr kumimoji="0" lang="en-GB" sz="1200" u="none" strike="noStrike" kern="1200" cap="none" spc="0" normalizeH="0" noProof="0" dirty="0" err="1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</a:t>
            </a:r>
            <a:r>
              <a:rPr kumimoji="0" lang="en-GB" sz="1200" u="none" strike="noStrike" kern="1200" cap="none" spc="0" normalizeH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11, April 2012. pp 171-192. </a:t>
            </a:r>
            <a:r>
              <a:rPr kumimoji="0" lang="en-GB" sz="1200" i="0" u="none" strike="noStrike" kern="1200" cap="none" spc="0" normalizeH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37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1772816"/>
            <a:ext cx="46958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95536" y="515719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3768"/>
                </a:solidFill>
                <a:latin typeface="+mn-lt"/>
              </a:rPr>
              <a:t>http://www.timeshighereducation.co.uk/news/sodexo-times-higher-education-university-lifestyle-survey-results/2011981.article</a:t>
            </a:r>
            <a:endParaRPr lang="en-GB" sz="1200" dirty="0">
              <a:solidFill>
                <a:srgbClr val="00376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9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Diverse students with diverse needs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3643338" cy="2214578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GB" dirty="0" smtClean="0"/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 lvl="1">
              <a:lnSpc>
                <a:spcPct val="90000"/>
              </a:lnSpc>
              <a:buNone/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  <a:p>
            <a:pPr>
              <a:buNone/>
            </a:pPr>
            <a:endParaRPr lang="en-GB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86314" y="4429132"/>
            <a:ext cx="4071966" cy="1000132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Harding, D. </a:t>
            </a:r>
            <a:r>
              <a:rPr kumimoji="0" lang="en-GB" sz="1200" i="1" u="none" strike="noStrike" kern="1200" cap="none" spc="0" normalizeH="0" baseline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Choice and Information in the public</a:t>
            </a:r>
            <a:r>
              <a:rPr kumimoji="0" lang="en-GB" sz="1200" i="1" u="none" strike="noStrike" kern="1200" cap="none" spc="0" normalizeH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sector: a higher education case study. </a:t>
            </a:r>
            <a:r>
              <a:rPr kumimoji="0" lang="en-GB" sz="1200" u="none" strike="noStrike" kern="1200" cap="none" spc="0" normalizeH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Policy and Society, </a:t>
            </a:r>
            <a:r>
              <a:rPr kumimoji="0" lang="en-GB" sz="1200" u="none" strike="noStrike" kern="1200" cap="none" spc="0" normalizeH="0" noProof="0" dirty="0" err="1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</a:t>
            </a:r>
            <a:r>
              <a:rPr kumimoji="0" lang="en-GB" sz="1200" u="none" strike="noStrike" kern="1200" cap="none" spc="0" normalizeH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11, April 2012. pp 171-192. </a:t>
            </a:r>
            <a:r>
              <a:rPr kumimoji="0" lang="en-GB" sz="1200" i="0" u="none" strike="noStrike" kern="1200" cap="none" spc="0" normalizeH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37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071546"/>
            <a:ext cx="45720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3768"/>
                </a:solidFill>
                <a:latin typeface="+mn-lt"/>
              </a:rPr>
              <a:t>Proximity to home</a:t>
            </a:r>
          </a:p>
          <a:p>
            <a:endParaRPr lang="en-GB" sz="1600" b="1" dirty="0" smtClean="0">
              <a:solidFill>
                <a:srgbClr val="003768"/>
              </a:solidFill>
              <a:latin typeface="+mn-lt"/>
            </a:endParaRPr>
          </a:p>
          <a:p>
            <a:r>
              <a:rPr lang="en-GB" sz="1600" b="1" dirty="0" smtClean="0">
                <a:solidFill>
                  <a:srgbClr val="003768"/>
                </a:solidFill>
                <a:latin typeface="+mn-lt"/>
              </a:rPr>
              <a:t>SEC:</a:t>
            </a:r>
          </a:p>
          <a:p>
            <a:r>
              <a:rPr lang="en-GB" sz="1600" dirty="0" smtClean="0">
                <a:solidFill>
                  <a:srgbClr val="003768"/>
                </a:solidFill>
                <a:latin typeface="+mn-lt"/>
              </a:rPr>
              <a:t>- A range of academic studies have found proximity to home to be a more significant factor for students from lower socioeconomic backgrounds.</a:t>
            </a:r>
          </a:p>
          <a:p>
            <a:endParaRPr lang="en-GB" sz="1600" dirty="0" smtClean="0">
              <a:solidFill>
                <a:srgbClr val="003768"/>
              </a:solidFill>
              <a:latin typeface="+mn-lt"/>
            </a:endParaRPr>
          </a:p>
          <a:p>
            <a:pPr>
              <a:lnSpc>
                <a:spcPct val="100000"/>
              </a:lnSpc>
              <a:buNone/>
            </a:pPr>
            <a:r>
              <a:rPr lang="en-GB" sz="1600" b="1" dirty="0" smtClean="0">
                <a:solidFill>
                  <a:srgbClr val="003768"/>
                </a:solidFill>
                <a:latin typeface="+mn-lt"/>
              </a:rPr>
              <a:t>Ethnicity:</a:t>
            </a:r>
          </a:p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rgbClr val="003768"/>
                </a:solidFill>
                <a:latin typeface="+mn-lt"/>
              </a:rPr>
              <a:t>- Some BME groups more likely to attend local university</a:t>
            </a:r>
          </a:p>
          <a:p>
            <a:pPr>
              <a:lnSpc>
                <a:spcPct val="100000"/>
              </a:lnSpc>
            </a:pPr>
            <a:endParaRPr lang="en-GB" sz="1600" dirty="0" smtClean="0">
              <a:solidFill>
                <a:srgbClr val="003768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GB" sz="1600" b="1" dirty="0" smtClean="0">
                <a:solidFill>
                  <a:srgbClr val="003768"/>
                </a:solidFill>
                <a:latin typeface="+mn-lt"/>
              </a:rPr>
              <a:t>Disability:</a:t>
            </a:r>
          </a:p>
          <a:p>
            <a:pPr>
              <a:lnSpc>
                <a:spcPct val="100000"/>
              </a:lnSpc>
            </a:pPr>
            <a:r>
              <a:rPr lang="en-GB" sz="1600" dirty="0" smtClean="0">
                <a:solidFill>
                  <a:srgbClr val="003768"/>
                </a:solidFill>
                <a:latin typeface="+mn-lt"/>
              </a:rPr>
              <a:t>- Choice constrained, especially with personal care packages</a:t>
            </a:r>
          </a:p>
          <a:p>
            <a:endParaRPr lang="en-GB" sz="1600" dirty="0" smtClean="0">
              <a:solidFill>
                <a:srgbClr val="003768"/>
              </a:solidFill>
              <a:latin typeface="+mn-lt"/>
            </a:endParaRPr>
          </a:p>
          <a:p>
            <a:endParaRPr lang="en-GB" sz="1600" dirty="0" smtClean="0">
              <a:solidFill>
                <a:srgbClr val="003768"/>
              </a:solidFill>
              <a:latin typeface="+mn-lt"/>
            </a:endParaRPr>
          </a:p>
          <a:p>
            <a:endParaRPr lang="en-GB" sz="1600" dirty="0" smtClean="0">
              <a:solidFill>
                <a:srgbClr val="003768"/>
              </a:solidFill>
              <a:latin typeface="+mn-lt"/>
            </a:endParaRPr>
          </a:p>
          <a:p>
            <a:endParaRPr lang="en-GB" sz="1600" dirty="0" smtClean="0">
              <a:solidFill>
                <a:srgbClr val="003768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154" y="1714489"/>
            <a:ext cx="3908456" cy="263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4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Mature students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85720" y="1428736"/>
            <a:ext cx="46434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2"/>
                </a:solidFill>
                <a:latin typeface="+mn-lt"/>
              </a:rPr>
              <a:t>Research by NUS and million+ found mature students often had to balance educational factors with pragmatic considerations</a:t>
            </a:r>
          </a:p>
          <a:p>
            <a:endParaRPr lang="en-GB" sz="2000" dirty="0" smtClean="0">
              <a:solidFill>
                <a:schemeClr val="bg2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2000" i="1" dirty="0" smtClean="0">
                <a:solidFill>
                  <a:schemeClr val="bg2"/>
                </a:solidFill>
                <a:latin typeface="+mn-lt"/>
              </a:rPr>
              <a:t>Proximity to where I live 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ranked was the second most frequently cited reason </a:t>
            </a:r>
          </a:p>
          <a:p>
            <a:endParaRPr lang="en-GB" sz="2000" dirty="0" smtClean="0">
              <a:solidFill>
                <a:schemeClr val="bg2"/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 Availability of flexibility study options (e.g. part-time, distance)</a:t>
            </a:r>
          </a:p>
          <a:p>
            <a:endParaRPr lang="en-GB" sz="2000" dirty="0" smtClean="0">
              <a:solidFill>
                <a:schemeClr val="bg2"/>
              </a:solidFill>
              <a:latin typeface="+mn-lt"/>
            </a:endParaRPr>
          </a:p>
          <a:p>
            <a:pPr>
              <a:buFontTx/>
              <a:buChar char="-"/>
            </a:pPr>
            <a:endParaRPr lang="en-GB" sz="2000" dirty="0" smtClean="0">
              <a:solidFill>
                <a:schemeClr val="bg2"/>
              </a:solidFill>
              <a:latin typeface="+mn-lt"/>
            </a:endParaRPr>
          </a:p>
          <a:p>
            <a:endParaRPr lang="en-GB" sz="2000" dirty="0" smtClean="0">
              <a:solidFill>
                <a:schemeClr val="bg2"/>
              </a:solidFill>
              <a:latin typeface="+mn-lt"/>
            </a:endParaRPr>
          </a:p>
          <a:p>
            <a:endParaRPr lang="en-GB" sz="2000" dirty="0" smtClean="0">
              <a:solidFill>
                <a:schemeClr val="bg2"/>
              </a:solidFill>
              <a:latin typeface="+mn-lt"/>
            </a:endParaRPr>
          </a:p>
          <a:p>
            <a:r>
              <a:rPr lang="en-GB" sz="2000" dirty="0" smtClean="0">
                <a:solidFill>
                  <a:schemeClr val="bg2"/>
                </a:solidFill>
                <a:latin typeface="+mn-lt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8572" y="1428736"/>
            <a:ext cx="333683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214910" y="5786454"/>
            <a:ext cx="3929090" cy="285752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McVitty, D.</a:t>
            </a:r>
            <a:r>
              <a:rPr kumimoji="0" lang="en-GB" sz="1200" i="0" u="none" strike="noStrike" kern="1200" cap="none" spc="0" normalizeH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et. al. </a:t>
            </a:r>
            <a:r>
              <a:rPr kumimoji="0" lang="en-GB" sz="1200" i="1" u="none" strike="noStrike" kern="1200" cap="none" spc="0" normalizeH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Never too late to learn: mature students in higher education. </a:t>
            </a:r>
            <a:r>
              <a:rPr kumimoji="0" lang="en-GB" sz="1200" u="none" strike="noStrike" kern="1200" cap="none" spc="0" normalizeH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NUS, million+.  </a:t>
            </a:r>
            <a:r>
              <a:rPr kumimoji="0" lang="en-GB" sz="1200" i="0" u="none" strike="noStrike" kern="1200" cap="none" spc="0" normalizeH="0" noProof="0" dirty="0" smtClean="0">
                <a:ln>
                  <a:noFill/>
                </a:ln>
                <a:solidFill>
                  <a:srgbClr val="003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37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5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70039"/>
            <a:ext cx="8352928" cy="423522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ECU works to further and support equality and diversity</a:t>
            </a:r>
          </a:p>
          <a:p>
            <a:pPr>
              <a:buNone/>
            </a:pPr>
            <a:r>
              <a:rPr lang="en-GB" dirty="0" smtClean="0"/>
              <a:t>for staff and students in higher education and seeks to</a:t>
            </a:r>
          </a:p>
          <a:p>
            <a:pPr>
              <a:buNone/>
            </a:pPr>
            <a:r>
              <a:rPr lang="en-GB" dirty="0" smtClean="0"/>
              <a:t>ensure that staff and students are not unfairly</a:t>
            </a:r>
          </a:p>
          <a:p>
            <a:pPr>
              <a:buNone/>
            </a:pPr>
            <a:r>
              <a:rPr lang="en-GB" dirty="0" smtClean="0"/>
              <a:t>excluded, marginalised or disadvantaged because of</a:t>
            </a:r>
          </a:p>
          <a:p>
            <a:pPr>
              <a:buNone/>
            </a:pPr>
            <a:r>
              <a:rPr lang="en-GB" dirty="0" smtClean="0"/>
              <a:t>age, disability, gender identity, marital or civil</a:t>
            </a:r>
          </a:p>
          <a:p>
            <a:pPr>
              <a:buNone/>
            </a:pPr>
            <a:r>
              <a:rPr lang="en-GB" dirty="0" smtClean="0"/>
              <a:t>partnership status, pregnancy or maternity status, race,</a:t>
            </a:r>
          </a:p>
          <a:p>
            <a:pPr>
              <a:buNone/>
            </a:pPr>
            <a:r>
              <a:rPr lang="en-GB" dirty="0" smtClean="0"/>
              <a:t>religion or belief, sex, sexual orientation, or through</a:t>
            </a:r>
          </a:p>
          <a:p>
            <a:pPr>
              <a:buNone/>
            </a:pPr>
            <a:r>
              <a:rPr lang="en-GB" dirty="0" smtClean="0"/>
              <a:t>any combination of these characteristics or other unfair</a:t>
            </a:r>
          </a:p>
          <a:p>
            <a:pPr>
              <a:buNone/>
            </a:pPr>
            <a:r>
              <a:rPr lang="en-GB" dirty="0" smtClean="0"/>
              <a:t>treatment.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718300" cy="990600"/>
          </a:xfrm>
        </p:spPr>
        <p:txBody>
          <a:bodyPr/>
          <a:lstStyle/>
          <a:p>
            <a:r>
              <a:rPr lang="en-GB" dirty="0" smtClean="0"/>
              <a:t>Equality Challenge Unit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76456" y="645333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1</a:t>
            </a:r>
            <a:endParaRPr lang="en-GB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People like 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6072230" cy="4797441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GB" sz="2000" b="1" dirty="0" smtClean="0"/>
              <a:t>A number of studies have shown that the composition of the student body and surrounding areas played a part in students’ university choices.</a:t>
            </a:r>
          </a:p>
          <a:p>
            <a:pPr indent="0">
              <a:lnSpc>
                <a:spcPct val="100000"/>
              </a:lnSpc>
              <a:buNone/>
            </a:pPr>
            <a:endParaRPr lang="en-GB" sz="2000" dirty="0" smtClean="0"/>
          </a:p>
          <a:p>
            <a:pPr indent="0">
              <a:lnSpc>
                <a:spcPct val="100000"/>
              </a:lnSpc>
              <a:buNone/>
            </a:pPr>
            <a:r>
              <a:rPr lang="en-GB" sz="1800" b="1" dirty="0" smtClean="0"/>
              <a:t>Sexual orientation: </a:t>
            </a:r>
            <a:r>
              <a:rPr lang="en-GB" sz="1800" dirty="0" smtClean="0"/>
              <a:t>Qualitative study found some gay students consciously did not apply to universities situation in places they assumed would be governed by certain values regarding sexuality and gender (</a:t>
            </a:r>
            <a:r>
              <a:rPr lang="en-GB" sz="1800" dirty="0" err="1" smtClean="0"/>
              <a:t>Taulke</a:t>
            </a:r>
            <a:r>
              <a:rPr lang="en-GB" sz="1800" dirty="0" smtClean="0"/>
              <a:t>-Johnson, 2010).</a:t>
            </a:r>
          </a:p>
          <a:p>
            <a:pPr indent="0">
              <a:lnSpc>
                <a:spcPct val="100000"/>
              </a:lnSpc>
              <a:buNone/>
            </a:pPr>
            <a:endParaRPr lang="en-GB" sz="1800" dirty="0" smtClean="0"/>
          </a:p>
          <a:p>
            <a:pPr indent="0">
              <a:lnSpc>
                <a:spcPct val="100000"/>
              </a:lnSpc>
              <a:buNone/>
            </a:pPr>
            <a:r>
              <a:rPr lang="en-GB" sz="1800" b="1" dirty="0" smtClean="0"/>
              <a:t>Race: </a:t>
            </a:r>
            <a:r>
              <a:rPr lang="en-GB" sz="1800" dirty="0" smtClean="0"/>
              <a:t>BME respondents surveyed identified a “multicultural and international student body” as a factor influencing their choice of university (Rupra-Daine and Neave, 2009).</a:t>
            </a:r>
          </a:p>
          <a:p>
            <a:pPr indent="0">
              <a:lnSpc>
                <a:spcPct val="100000"/>
              </a:lnSpc>
              <a:buNone/>
            </a:pPr>
            <a:endParaRPr lang="en-GB" sz="1800" b="1" dirty="0" smtClean="0"/>
          </a:p>
          <a:p>
            <a:pPr indent="0">
              <a:lnSpc>
                <a:spcPct val="100000"/>
              </a:lnSpc>
              <a:buNone/>
            </a:pPr>
            <a:r>
              <a:rPr lang="en-GB" sz="1800" b="1" dirty="0" smtClean="0"/>
              <a:t>Religion and belief: </a:t>
            </a:r>
            <a:r>
              <a:rPr lang="en-GB" sz="1800" dirty="0" smtClean="0"/>
              <a:t>Anecdotal evidence on for example Jewish students and Hillel houses; other students choosing ones that identify with their faith; feel safe.</a:t>
            </a:r>
            <a:endParaRPr lang="en-GB" sz="1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29388" y="2214554"/>
            <a:ext cx="2357454" cy="372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0"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3768"/>
              </a:buClr>
              <a:buSzTx/>
              <a:tabLst/>
              <a:defRPr/>
            </a:pPr>
            <a:endParaRPr lang="en-GB" sz="1400" kern="0" dirty="0" smtClean="0">
              <a:solidFill>
                <a:srgbClr val="003768"/>
              </a:solidFill>
              <a:latin typeface="+mn-lt"/>
              <a:ea typeface="+mn-ea"/>
              <a:cs typeface="+mn-cs"/>
            </a:endParaRPr>
          </a:p>
          <a:p>
            <a:pPr marL="360000"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3768"/>
              </a:buClr>
              <a:buSzTx/>
              <a:tabLst/>
              <a:defRPr/>
            </a:pPr>
            <a:r>
              <a:rPr lang="en-GB" sz="1400" kern="0" dirty="0" smtClean="0">
                <a:solidFill>
                  <a:srgbClr val="003768"/>
                </a:solidFill>
                <a:latin typeface="+mn-lt"/>
                <a:ea typeface="+mn-ea"/>
                <a:cs typeface="+mn-cs"/>
              </a:rPr>
              <a:t>“E University has obviously got a much better reputation and is a much better university, but E doesn’t really have much of a gay scene at all ...</a:t>
            </a:r>
          </a:p>
          <a:p>
            <a:pPr marL="360000"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3768"/>
              </a:buClr>
              <a:buSzTx/>
              <a:tabLst/>
              <a:defRPr/>
            </a:pPr>
            <a:endParaRPr lang="en-GB" sz="1400" kern="0" dirty="0" smtClean="0">
              <a:solidFill>
                <a:srgbClr val="003768"/>
              </a:solidFill>
              <a:latin typeface="+mn-lt"/>
              <a:ea typeface="+mn-ea"/>
              <a:cs typeface="+mn-cs"/>
            </a:endParaRPr>
          </a:p>
          <a:p>
            <a:pPr marL="360000" lvl="0" eaLnBrk="1" hangingPunct="1">
              <a:buClr>
                <a:srgbClr val="003768"/>
              </a:buClr>
            </a:pPr>
            <a:r>
              <a:rPr lang="en-GB" sz="1400" kern="0" dirty="0" smtClean="0">
                <a:solidFill>
                  <a:srgbClr val="003768"/>
                </a:solidFill>
                <a:latin typeface="+mn-lt"/>
                <a:ea typeface="+mn-ea"/>
                <a:cs typeface="+mn-cs"/>
              </a:rPr>
              <a:t>That did play a part in my [university] choice.”</a:t>
            </a:r>
          </a:p>
          <a:p>
            <a:pPr marL="360000" lvl="0" eaLnBrk="1" hangingPunct="1">
              <a:buClr>
                <a:srgbClr val="003768"/>
              </a:buClr>
            </a:pPr>
            <a:endParaRPr lang="en-GB" sz="1400" kern="0" dirty="0" smtClean="0">
              <a:solidFill>
                <a:srgbClr val="003768"/>
              </a:solidFill>
              <a:latin typeface="+mn-lt"/>
              <a:ea typeface="+mn-ea"/>
              <a:cs typeface="+mn-cs"/>
            </a:endParaRPr>
          </a:p>
          <a:p>
            <a:pPr marL="360000" lvl="0" eaLnBrk="1" hangingPunct="1">
              <a:buClr>
                <a:srgbClr val="003768"/>
              </a:buClr>
            </a:pPr>
            <a:r>
              <a:rPr lang="en-GB" sz="1100" kern="0" dirty="0" err="1" smtClean="0">
                <a:solidFill>
                  <a:srgbClr val="003768"/>
                </a:solidFill>
                <a:latin typeface="+mn-lt"/>
                <a:ea typeface="+mn-ea"/>
                <a:cs typeface="+mn-cs"/>
              </a:rPr>
              <a:t>Taulke</a:t>
            </a:r>
            <a:r>
              <a:rPr lang="en-GB" sz="1100" kern="0" dirty="0" smtClean="0">
                <a:solidFill>
                  <a:srgbClr val="003768"/>
                </a:solidFill>
                <a:latin typeface="+mn-lt"/>
                <a:ea typeface="+mn-ea"/>
                <a:cs typeface="+mn-cs"/>
              </a:rPr>
              <a:t>-Johnson, R. </a:t>
            </a:r>
            <a:r>
              <a:rPr lang="en-GB" sz="1100" i="1" kern="0" dirty="0" smtClean="0">
                <a:solidFill>
                  <a:srgbClr val="003768"/>
                </a:solidFill>
                <a:latin typeface="+mn-lt"/>
                <a:ea typeface="+mn-ea"/>
                <a:cs typeface="+mn-cs"/>
              </a:rPr>
              <a:t>“Queer decisions? Gay male students’ university choices.” </a:t>
            </a:r>
            <a:r>
              <a:rPr lang="en-GB" sz="1100" kern="0" dirty="0" smtClean="0">
                <a:solidFill>
                  <a:srgbClr val="003768"/>
                </a:solidFill>
                <a:latin typeface="+mn-lt"/>
                <a:ea typeface="+mn-ea"/>
                <a:cs typeface="+mn-cs"/>
              </a:rPr>
              <a:t>Studies in higher education. 2010. 35 (3), p. 247.</a:t>
            </a:r>
          </a:p>
          <a:p>
            <a:pPr marL="360000"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3768"/>
              </a:buClr>
              <a:buSzTx/>
              <a:tabLst/>
              <a:defRPr/>
            </a:pPr>
            <a:endParaRPr lang="en-GB" sz="1400" kern="0" dirty="0" smtClean="0">
              <a:solidFill>
                <a:srgbClr val="003768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2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justice?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0" y="1052736"/>
            <a:ext cx="7096759" cy="491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Justice?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805543"/>
            <a:ext cx="5657032" cy="54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Justice?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800100"/>
            <a:ext cx="3830484" cy="532405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44008" y="1556792"/>
            <a:ext cx="3744416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768"/>
              </a:buClr>
              <a:buFont typeface="Lucida Grande"/>
              <a:buChar char="="/>
              <a:defRPr sz="2800" baseline="0">
                <a:solidFill>
                  <a:srgbClr val="003768"/>
                </a:solidFill>
                <a:latin typeface="+mn-lt"/>
                <a:ea typeface="+mn-ea"/>
                <a:cs typeface="+mn-cs"/>
              </a:defRPr>
            </a:lvl1pPr>
            <a:lvl2pPr marL="357188" indent="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768"/>
                </a:solidFill>
                <a:latin typeface="+mn-lt"/>
                <a:ea typeface="+mn-ea"/>
              </a:defRPr>
            </a:lvl2pPr>
            <a:lvl3pPr marL="357188" indent="-35718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768"/>
              </a:buClr>
              <a:buFont typeface="Calibri" pitchFamily="34" charset="0"/>
              <a:buChar char="="/>
              <a:tabLst>
                <a:tab pos="357188" algn="l"/>
              </a:tabLst>
              <a:defRPr sz="2800">
                <a:solidFill>
                  <a:srgbClr val="003768"/>
                </a:solidFill>
                <a:latin typeface="+mn-lt"/>
                <a:ea typeface="+mn-ea"/>
              </a:defRPr>
            </a:lvl3pPr>
            <a:lvl4pPr marL="712788" indent="-355600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768"/>
              </a:buClr>
              <a:buFont typeface="Calibri" pitchFamily="34" charset="0"/>
              <a:buChar char="‒"/>
              <a:tabLst>
                <a:tab pos="712788" algn="l"/>
              </a:tabLst>
              <a:defRPr sz="2800">
                <a:solidFill>
                  <a:srgbClr val="003768"/>
                </a:solidFill>
                <a:latin typeface="+mn-lt"/>
                <a:ea typeface="+mn-ea"/>
              </a:defRPr>
            </a:lvl4pPr>
            <a:lvl5pPr algn="l" rtl="0" eaLnBrk="1" fontAlgn="base" hangingPunct="1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03768"/>
                </a:solidFill>
                <a:latin typeface="+mn-lt"/>
                <a:ea typeface="+mn-ea"/>
              </a:defRPr>
            </a:lvl5pPr>
            <a:lvl6pPr marL="12192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6pPr>
            <a:lvl7pPr marL="16764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7pPr>
            <a:lvl8pPr marL="21336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8pPr>
            <a:lvl9pPr marL="2590800" algn="l" rtl="0" eaLnBrk="1" fontAlgn="base" hangingPunct="1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3348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70038"/>
            <a:ext cx="7776864" cy="4370387"/>
          </a:xfrm>
        </p:spPr>
        <p:txBody>
          <a:bodyPr/>
          <a:lstStyle/>
          <a:p>
            <a:r>
              <a:rPr lang="en-GB" sz="3200" dirty="0" smtClean="0"/>
              <a:t>Elections </a:t>
            </a:r>
            <a:r>
              <a:rPr lang="en-GB" sz="3200" dirty="0"/>
              <a:t>2015</a:t>
            </a:r>
          </a:p>
          <a:p>
            <a:r>
              <a:rPr lang="en-GB" sz="3200" dirty="0"/>
              <a:t>Comprehensive Spending Review </a:t>
            </a:r>
            <a:endParaRPr lang="en-GB" sz="3200" dirty="0" smtClean="0"/>
          </a:p>
          <a:p>
            <a:r>
              <a:rPr lang="en-GB" sz="3200" dirty="0"/>
              <a:t>Changes to disabled student support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7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71678"/>
            <a:ext cx="6523066" cy="3868747"/>
          </a:xfrm>
        </p:spPr>
        <p:txBody>
          <a:bodyPr/>
          <a:lstStyle/>
          <a:p>
            <a:r>
              <a:rPr lang="en-GB" dirty="0" smtClean="0"/>
              <a:t>Gary Loke</a:t>
            </a:r>
          </a:p>
          <a:p>
            <a:r>
              <a:rPr lang="en-GB" dirty="0" smtClean="0">
                <a:hlinkClick r:id="rId3"/>
              </a:rPr>
              <a:t>gary.loke@ecu.ac.uk</a:t>
            </a:r>
            <a:r>
              <a:rPr lang="en-GB" dirty="0" smtClean="0"/>
              <a:t> </a:t>
            </a:r>
          </a:p>
          <a:p>
            <a:r>
              <a:rPr lang="en-GB" dirty="0" smtClean="0"/>
              <a:t>020 7438 1024</a:t>
            </a:r>
          </a:p>
          <a:p>
            <a:r>
              <a:rPr lang="en-GB" dirty="0" smtClean="0"/>
              <a:t>     @</a:t>
            </a:r>
            <a:r>
              <a:rPr lang="en-GB" dirty="0" err="1" smtClean="0"/>
              <a:t>ECUGary</a:t>
            </a:r>
            <a:r>
              <a:rPr lang="en-GB" dirty="0"/>
              <a:t>  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16" y="3379852"/>
            <a:ext cx="430909" cy="40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changes to the HE sector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700809"/>
            <a:ext cx="7344816" cy="3744416"/>
          </a:xfrm>
        </p:spPr>
        <p:txBody>
          <a:bodyPr/>
          <a:lstStyle/>
          <a:p>
            <a:pPr>
              <a:buFont typeface="Calibri" pitchFamily="34" charset="0"/>
              <a:buChar char="⁼"/>
            </a:pPr>
            <a:r>
              <a:rPr lang="en-GB" dirty="0" smtClean="0"/>
              <a:t> Economic conditions</a:t>
            </a:r>
          </a:p>
          <a:p>
            <a:pPr>
              <a:buFont typeface="Calibri" pitchFamily="34" charset="0"/>
              <a:buChar char="⁼"/>
            </a:pPr>
            <a:endParaRPr lang="en-GB" dirty="0" smtClean="0"/>
          </a:p>
          <a:p>
            <a:pPr>
              <a:buFont typeface="Calibri" pitchFamily="34" charset="0"/>
              <a:buChar char="⁼"/>
            </a:pPr>
            <a:r>
              <a:rPr lang="en-GB" dirty="0" smtClean="0"/>
              <a:t> HE in FE</a:t>
            </a:r>
          </a:p>
          <a:p>
            <a:pPr>
              <a:buFont typeface="Calibri" pitchFamily="34" charset="0"/>
              <a:buChar char="⁼"/>
            </a:pPr>
            <a:endParaRPr lang="en-GB" dirty="0" smtClean="0"/>
          </a:p>
          <a:p>
            <a:pPr>
              <a:buFont typeface="Calibri" pitchFamily="34" charset="0"/>
              <a:buChar char="⁼"/>
            </a:pPr>
            <a:r>
              <a:rPr lang="en-GB" dirty="0" smtClean="0"/>
              <a:t> International trends</a:t>
            </a:r>
          </a:p>
          <a:p>
            <a:pPr>
              <a:buFont typeface="Calibri" pitchFamily="34" charset="0"/>
              <a:buChar char="⁼"/>
            </a:pPr>
            <a:endParaRPr lang="en-GB" dirty="0" smtClean="0"/>
          </a:p>
          <a:p>
            <a:pPr>
              <a:buFont typeface="Calibri" pitchFamily="34" charset="0"/>
              <a:buChar char="⁼"/>
            </a:pPr>
            <a:r>
              <a:rPr lang="en-GB" dirty="0" smtClean="0"/>
              <a:t> Demographic changes</a:t>
            </a:r>
          </a:p>
          <a:p>
            <a:pPr>
              <a:buFont typeface="Calibri" pitchFamily="34" charset="0"/>
              <a:buChar char="⁼"/>
            </a:pPr>
            <a:endParaRPr lang="en-GB" dirty="0" smtClean="0"/>
          </a:p>
          <a:p>
            <a:pPr>
              <a:buFont typeface="Calibri" pitchFamily="34" charset="0"/>
              <a:buChar char="⁼"/>
            </a:pPr>
            <a:r>
              <a:rPr lang="en-GB" dirty="0" smtClean="0"/>
              <a:t> Government higher education reforms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76456" y="645333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2</a:t>
            </a: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Government higher education reforms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6699572" cy="4248472"/>
          </a:xfrm>
        </p:spPr>
        <p:txBody>
          <a:bodyPr/>
          <a:lstStyle/>
          <a:p>
            <a:pPr>
              <a:buFont typeface="Calibri" pitchFamily="34" charset="0"/>
              <a:buChar char="⁼"/>
            </a:pPr>
            <a:r>
              <a:rPr lang="en-GB" dirty="0" smtClean="0"/>
              <a:t>Privatisation</a:t>
            </a:r>
          </a:p>
          <a:p>
            <a:pPr>
              <a:buFont typeface="Calibri" pitchFamily="34" charset="0"/>
              <a:buChar char="⁼"/>
            </a:pPr>
            <a:endParaRPr lang="en-GB" dirty="0" smtClean="0"/>
          </a:p>
          <a:p>
            <a:pPr>
              <a:buFont typeface="Calibri" pitchFamily="34" charset="0"/>
              <a:buChar char="⁼"/>
            </a:pPr>
            <a:r>
              <a:rPr lang="en-GB" dirty="0" smtClean="0"/>
              <a:t>Increase in student fees (England)</a:t>
            </a:r>
          </a:p>
          <a:p>
            <a:pPr>
              <a:buNone/>
            </a:pPr>
            <a:endParaRPr lang="en-GB" dirty="0" smtClean="0"/>
          </a:p>
          <a:p>
            <a:pPr>
              <a:buFont typeface="Calibri" pitchFamily="34" charset="0"/>
              <a:buChar char="⁼"/>
            </a:pPr>
            <a:r>
              <a:rPr lang="en-GB" dirty="0" smtClean="0"/>
              <a:t>Phasing out of teaching grants</a:t>
            </a:r>
          </a:p>
          <a:p>
            <a:pPr>
              <a:buFont typeface="Calibri" pitchFamily="34" charset="0"/>
              <a:buChar char="⁼"/>
            </a:pPr>
            <a:endParaRPr lang="en-GB" dirty="0" smtClean="0"/>
          </a:p>
          <a:p>
            <a:pPr>
              <a:buFont typeface="Calibri" pitchFamily="34" charset="0"/>
              <a:buChar char="⁼"/>
            </a:pPr>
            <a:r>
              <a:rPr lang="en-GB" dirty="0" smtClean="0"/>
              <a:t>Increase in student loan threshold </a:t>
            </a:r>
          </a:p>
          <a:p>
            <a:pPr>
              <a:buFont typeface="Calibri" pitchFamily="34" charset="0"/>
              <a:buChar char="⁼"/>
            </a:pPr>
            <a:endParaRPr lang="en-GB" dirty="0" smtClean="0"/>
          </a:p>
          <a:p>
            <a:pPr>
              <a:buFont typeface="Calibri" pitchFamily="34" charset="0"/>
              <a:buChar char="⁼"/>
            </a:pPr>
            <a:r>
              <a:rPr lang="en-GB" dirty="0" smtClean="0"/>
              <a:t>Removal of student numbers cap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76456" y="645333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3</a:t>
            </a: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3926240" cy="4714908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buFont typeface="Calibri" panose="020F0502020204030204" pitchFamily="34" charset="0"/>
              <a:buChar char="="/>
            </a:pPr>
            <a:endParaRPr lang="en-GB" sz="2400" b="1" dirty="0" smtClean="0">
              <a:solidFill>
                <a:schemeClr val="bg2"/>
              </a:solidFill>
            </a:endParaRPr>
          </a:p>
          <a:p>
            <a:pPr marL="342900" lvl="1" indent="-342900">
              <a:spcBef>
                <a:spcPts val="0"/>
              </a:spcBef>
              <a:buFont typeface="Calibri" panose="020F0502020204030204" pitchFamily="34" charset="0"/>
              <a:buChar char="="/>
            </a:pPr>
            <a:r>
              <a:rPr lang="en-GB" sz="2400" dirty="0" smtClean="0">
                <a:solidFill>
                  <a:schemeClr val="bg2"/>
                </a:solidFill>
              </a:rPr>
              <a:t>Important to recognise that students are  heterogeneous. </a:t>
            </a:r>
          </a:p>
          <a:p>
            <a:pPr marL="342900" lvl="1" indent="-342900">
              <a:spcBef>
                <a:spcPts val="0"/>
              </a:spcBef>
              <a:buFont typeface="Calibri" panose="020F0502020204030204" pitchFamily="34" charset="0"/>
              <a:buChar char="="/>
            </a:pPr>
            <a:endParaRPr lang="en-GB" sz="2400" dirty="0" smtClean="0">
              <a:solidFill>
                <a:schemeClr val="bg2"/>
              </a:solidFill>
            </a:endParaRPr>
          </a:p>
          <a:p>
            <a:pPr marL="342900" lvl="1" indent="-342900">
              <a:spcBef>
                <a:spcPts val="0"/>
              </a:spcBef>
              <a:buFont typeface="Calibri" panose="020F0502020204030204" pitchFamily="34" charset="0"/>
              <a:buChar char="="/>
            </a:pPr>
            <a:r>
              <a:rPr lang="en-GB" sz="2400" dirty="0" smtClean="0">
                <a:solidFill>
                  <a:schemeClr val="bg2"/>
                </a:solidFill>
              </a:rPr>
              <a:t>Different people will have different considerations about pursuing HE.</a:t>
            </a:r>
          </a:p>
          <a:p>
            <a:pPr marL="342900" lvl="1" indent="-342900">
              <a:spcBef>
                <a:spcPts val="0"/>
              </a:spcBef>
              <a:buFont typeface="Calibri" panose="020F0502020204030204" pitchFamily="34" charset="0"/>
              <a:buChar char="="/>
            </a:pPr>
            <a:endParaRPr lang="en-GB" sz="2400" dirty="0">
              <a:solidFill>
                <a:schemeClr val="bg2"/>
              </a:solidFill>
            </a:endParaRPr>
          </a:p>
          <a:p>
            <a:pPr marL="342900" lvl="1" indent="-342900">
              <a:spcBef>
                <a:spcPts val="0"/>
              </a:spcBef>
              <a:buFont typeface="Calibri" panose="020F0502020204030204" pitchFamily="34" charset="0"/>
              <a:buChar char="="/>
            </a:pPr>
            <a:r>
              <a:rPr lang="en-GB" sz="2400" dirty="0" smtClean="0">
                <a:solidFill>
                  <a:schemeClr val="bg2"/>
                </a:solidFill>
              </a:rPr>
              <a:t>Total number of students fallen since the £9,000 cap introduced. </a:t>
            </a:r>
          </a:p>
          <a:p>
            <a:pPr marL="0" lvl="1" indent="0">
              <a:spcBef>
                <a:spcPts val="0"/>
              </a:spcBef>
              <a:buFont typeface="Wingdings" pitchFamily="2" charset="2"/>
              <a:buChar char="§"/>
            </a:pPr>
            <a:endParaRPr lang="en-GB" sz="2400" dirty="0" smtClean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en-GB" sz="2000" dirty="0" smtClean="0">
              <a:solidFill>
                <a:schemeClr val="bg2"/>
              </a:solidFill>
            </a:endParaRPr>
          </a:p>
          <a:p>
            <a:pPr lvl="2">
              <a:lnSpc>
                <a:spcPct val="90000"/>
              </a:lnSpc>
            </a:pPr>
            <a:endParaRPr lang="en-GB" sz="2000" dirty="0" smtClean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</a:pPr>
            <a:endParaRPr lang="en-GB" sz="2000" dirty="0" smtClean="0"/>
          </a:p>
          <a:p>
            <a:pPr lvl="1"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 lvl="1">
              <a:lnSpc>
                <a:spcPct val="90000"/>
              </a:lnSpc>
            </a:pPr>
            <a:endParaRPr lang="en-GB" sz="2000" dirty="0" smtClean="0"/>
          </a:p>
          <a:p>
            <a:pPr lvl="1">
              <a:lnSpc>
                <a:spcPct val="90000"/>
              </a:lnSpc>
              <a:buNone/>
            </a:pPr>
            <a:endParaRPr lang="en-GB" sz="2000" dirty="0" smtClean="0"/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3563888" y="1268760"/>
          <a:ext cx="6096000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4860032" y="1628800"/>
          <a:ext cx="367240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987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Impacts of the changes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570038"/>
            <a:ext cx="8136904" cy="4370387"/>
          </a:xfrm>
        </p:spPr>
        <p:txBody>
          <a:bodyPr/>
          <a:lstStyle/>
          <a:p>
            <a:r>
              <a:rPr lang="en-GB" dirty="0" smtClean="0"/>
              <a:t>“It is difficult to distinguish between transient and permanent effects of the reforms and to determine exactly how demand for higher education has been affected by new fee increases.”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	(HEFCE)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76456" y="645333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4</a:t>
            </a: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Gender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70038"/>
            <a:ext cx="7992888" cy="4370387"/>
          </a:xfrm>
        </p:spPr>
        <p:txBody>
          <a:bodyPr/>
          <a:lstStyle/>
          <a:p>
            <a:r>
              <a:rPr lang="en-GB" dirty="0" smtClean="0"/>
              <a:t>Consistently </a:t>
            </a:r>
            <a:r>
              <a:rPr lang="en-GB" dirty="0"/>
              <a:t>more </a:t>
            </a:r>
            <a:r>
              <a:rPr lang="en-GB" dirty="0" smtClean="0"/>
              <a:t>women then men applying </a:t>
            </a:r>
            <a:r>
              <a:rPr lang="en-GB" dirty="0"/>
              <a:t>and entering higher </a:t>
            </a:r>
            <a:r>
              <a:rPr lang="en-GB" dirty="0" smtClean="0"/>
              <a:t>education</a:t>
            </a:r>
            <a:endParaRPr lang="en-GB" dirty="0"/>
          </a:p>
          <a:p>
            <a:pPr lvl="0"/>
            <a:endParaRPr lang="en-GB" kern="12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GB" kern="1200" dirty="0" smtClean="0">
                <a:ea typeface="ＭＳ Ｐゴシック" charset="0"/>
                <a:cs typeface="ＭＳ Ｐゴシック" charset="0"/>
              </a:rPr>
              <a:t>Largest difference </a:t>
            </a:r>
            <a:r>
              <a:rPr lang="en-GB" kern="1200" dirty="0">
                <a:ea typeface="ＭＳ Ｐゴシック" charset="0"/>
                <a:cs typeface="ＭＳ Ｐゴシック" charset="0"/>
              </a:rPr>
              <a:t>in the most disadvantaged areas, where 18-year-old females are 50% more likely than males of that age to apply to higher education. In advantaged areas, they are 20% more likely to apply.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of first year students by gender (2003/04-2012/13)</a:t>
            </a:r>
            <a:endParaRPr lang="en-GB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71462" y="1484784"/>
          <a:ext cx="860107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971600" y="1844824"/>
            <a:ext cx="3528392" cy="43204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base year is 2003/04 (Index 2003/04 = 1.00).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6456" y="645333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7</a:t>
            </a: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the changes – First year students by gender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7992888" cy="4307234"/>
          </a:xfrm>
        </p:spPr>
        <p:txBody>
          <a:bodyPr/>
          <a:lstStyle/>
          <a:p>
            <a:r>
              <a:rPr lang="en-GB" sz="2000" dirty="0" smtClean="0">
                <a:solidFill>
                  <a:schemeClr val="bg2"/>
                </a:solidFill>
              </a:rPr>
              <a:t>Between 2011/12 and 2012/13:</a:t>
            </a:r>
          </a:p>
          <a:p>
            <a:endParaRPr lang="en-GB" sz="2000" dirty="0" smtClean="0"/>
          </a:p>
          <a:p>
            <a:pPr lvl="0"/>
            <a:r>
              <a:rPr lang="en-GB" sz="2400" dirty="0" smtClean="0">
                <a:solidFill>
                  <a:schemeClr val="bg2"/>
                </a:solidFill>
              </a:rPr>
              <a:t>=  </a:t>
            </a:r>
            <a:r>
              <a:rPr lang="en-GB" sz="2400" kern="1200" dirty="0" smtClean="0">
                <a:solidFill>
                  <a:schemeClr val="bg2"/>
                </a:solidFill>
                <a:ea typeface="ＭＳ Ｐゴシック" charset="0"/>
              </a:rPr>
              <a:t>T</a:t>
            </a:r>
            <a:r>
              <a:rPr lang="en-GB" sz="2400" kern="1200" dirty="0" smtClean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he number of female students decreased by 12.5% and the number of male students decreased by 13.9%.</a:t>
            </a:r>
            <a:endParaRPr lang="en-GB" sz="2400" dirty="0" smtClean="0">
              <a:solidFill>
                <a:schemeClr val="bg2"/>
              </a:solidFill>
            </a:endParaRPr>
          </a:p>
          <a:p>
            <a:pPr lvl="0"/>
            <a:endParaRPr lang="en-GB" sz="2400" dirty="0" smtClean="0">
              <a:solidFill>
                <a:schemeClr val="bg2"/>
              </a:solidFill>
            </a:endParaRPr>
          </a:p>
          <a:p>
            <a:pPr lvl="0"/>
            <a:r>
              <a:rPr lang="en-GB" sz="2400" dirty="0" smtClean="0">
                <a:solidFill>
                  <a:schemeClr val="bg2"/>
                </a:solidFill>
              </a:rPr>
              <a:t>=  The number of female students studying </a:t>
            </a:r>
            <a:r>
              <a:rPr lang="en-GB" sz="2400" b="1" dirty="0" smtClean="0">
                <a:solidFill>
                  <a:schemeClr val="bg2"/>
                </a:solidFill>
              </a:rPr>
              <a:t>full-time</a:t>
            </a:r>
            <a:r>
              <a:rPr lang="en-GB" sz="2400" dirty="0" smtClean="0">
                <a:solidFill>
                  <a:schemeClr val="bg2"/>
                </a:solidFill>
              </a:rPr>
              <a:t> decreased by 7.2% and the number of male students decreased by 9.4%. </a:t>
            </a:r>
          </a:p>
          <a:p>
            <a:pPr lvl="0"/>
            <a:endParaRPr lang="en-GB" sz="2400" dirty="0" smtClean="0">
              <a:solidFill>
                <a:schemeClr val="bg2"/>
              </a:solidFill>
            </a:endParaRPr>
          </a:p>
          <a:p>
            <a:pPr lvl="0"/>
            <a:r>
              <a:rPr lang="en-GB" sz="2400" dirty="0" smtClean="0">
                <a:solidFill>
                  <a:schemeClr val="bg2"/>
                </a:solidFill>
              </a:rPr>
              <a:t>=  The number of female students studying </a:t>
            </a:r>
            <a:r>
              <a:rPr lang="en-GB" sz="2400" b="1" dirty="0" smtClean="0">
                <a:solidFill>
                  <a:schemeClr val="bg2"/>
                </a:solidFill>
              </a:rPr>
              <a:t>part-time </a:t>
            </a:r>
            <a:r>
              <a:rPr lang="en-GB" sz="2400" dirty="0" smtClean="0">
                <a:solidFill>
                  <a:schemeClr val="bg2"/>
                </a:solidFill>
              </a:rPr>
              <a:t>decreased by 21.0% and the number of male students decreased by 24.3%.</a:t>
            </a:r>
          </a:p>
          <a:p>
            <a:pPr lvl="0"/>
            <a:endParaRPr lang="en-GB" sz="2000" dirty="0" smtClean="0"/>
          </a:p>
          <a:p>
            <a:pPr lvl="0"/>
            <a:endParaRPr lang="en-GB" sz="1800" dirty="0" smtClean="0"/>
          </a:p>
          <a:p>
            <a:pPr algn="ctr"/>
            <a:r>
              <a:rPr lang="en-GB" sz="1600" dirty="0" smtClean="0"/>
              <a:t> 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76456" y="645333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8</a:t>
            </a:r>
            <a:endParaRPr lang="en-GB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1. ECU PowerPoint template 2013">
  <a:themeElements>
    <a:clrScheme name="Custom 1">
      <a:dk1>
        <a:srgbClr val="003768"/>
      </a:dk1>
      <a:lt1>
        <a:srgbClr val="FFFFFF"/>
      </a:lt1>
      <a:dk2>
        <a:srgbClr val="000000"/>
      </a:dk2>
      <a:lt2>
        <a:srgbClr val="ED7703"/>
      </a:lt2>
      <a:accent1>
        <a:srgbClr val="E31937"/>
      </a:accent1>
      <a:accent2>
        <a:srgbClr val="C6006F"/>
      </a:accent2>
      <a:accent3>
        <a:srgbClr val="53247F"/>
      </a:accent3>
      <a:accent4>
        <a:srgbClr val="439639"/>
      </a:accent4>
      <a:accent5>
        <a:srgbClr val="006B6E"/>
      </a:accent5>
      <a:accent6>
        <a:srgbClr val="00AEEF"/>
      </a:accent6>
      <a:hlink>
        <a:srgbClr val="7F9BB3"/>
      </a:hlink>
      <a:folHlink>
        <a:srgbClr val="7F9BB3"/>
      </a:folHlink>
    </a:clrScheme>
    <a:fontScheme name="Blank Presentation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3867"/>
        </a:dk2>
        <a:lt2>
          <a:srgbClr val="ED7703"/>
        </a:lt2>
        <a:accent1>
          <a:srgbClr val="BBE0E3"/>
        </a:accent1>
        <a:accent2>
          <a:srgbClr val="333399"/>
        </a:accent2>
        <a:accent3>
          <a:srgbClr val="AAAE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 text slide">
  <a:themeElements>
    <a:clrScheme name="Custom 2">
      <a:dk1>
        <a:srgbClr val="003768"/>
      </a:dk1>
      <a:lt1>
        <a:srgbClr val="FFFFFF"/>
      </a:lt1>
      <a:dk2>
        <a:srgbClr val="000000"/>
      </a:dk2>
      <a:lt2>
        <a:srgbClr val="7F9BB3"/>
      </a:lt2>
      <a:accent1>
        <a:srgbClr val="E31937"/>
      </a:accent1>
      <a:accent2>
        <a:srgbClr val="C6006F"/>
      </a:accent2>
      <a:accent3>
        <a:srgbClr val="53247F"/>
      </a:accent3>
      <a:accent4>
        <a:srgbClr val="439639"/>
      </a:accent4>
      <a:accent5>
        <a:srgbClr val="006B6E"/>
      </a:accent5>
      <a:accent6>
        <a:srgbClr val="00AEEF"/>
      </a:accent6>
      <a:hlink>
        <a:srgbClr val="7F9BB3"/>
      </a:hlink>
      <a:folHlink>
        <a:srgbClr val="7F9BB3"/>
      </a:folHlink>
    </a:clrScheme>
    <a:fontScheme name="Blank Presentation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3867"/>
        </a:dk2>
        <a:lt2>
          <a:srgbClr val="ED7703"/>
        </a:lt2>
        <a:accent1>
          <a:srgbClr val="BBE0E3"/>
        </a:accent1>
        <a:accent2>
          <a:srgbClr val="333399"/>
        </a:accent2>
        <a:accent3>
          <a:srgbClr val="AAAE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171. ECU PowerPoint template 2013</Template>
  <TotalTime>3840</TotalTime>
  <Words>1125</Words>
  <Application>Microsoft Office PowerPoint</Application>
  <PresentationFormat>On-screen Show (4:3)</PresentationFormat>
  <Paragraphs>220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171. ECU PowerPoint template 2013</vt:lpstr>
      <vt:lpstr>Standard text slide</vt:lpstr>
      <vt:lpstr>Equality in higher education: issues, ideas and initiatives  Gary Loke Head of Policy, Equality Challenge Unit</vt:lpstr>
      <vt:lpstr>Equality Challenge Unit</vt:lpstr>
      <vt:lpstr>Recent changes to the HE sector</vt:lpstr>
      <vt:lpstr>Government higher education reforms </vt:lpstr>
      <vt:lpstr>Students</vt:lpstr>
      <vt:lpstr>Impacts of the changes </vt:lpstr>
      <vt:lpstr>Gender </vt:lpstr>
      <vt:lpstr>Growth of first year students by gender (2003/04-2012/13)</vt:lpstr>
      <vt:lpstr>Impact of the changes – First year students by gender</vt:lpstr>
      <vt:lpstr>Growth of all students by Age (2003/04-2012/13) </vt:lpstr>
      <vt:lpstr>Impact of the changes – Age</vt:lpstr>
      <vt:lpstr>Part time students</vt:lpstr>
      <vt:lpstr>Growth of first year students by disability status (2003/04-2012/13)</vt:lpstr>
      <vt:lpstr>Ethnicity</vt:lpstr>
      <vt:lpstr>Advantaged and disadvantaged students</vt:lpstr>
      <vt:lpstr>PowerPoint Presentation</vt:lpstr>
      <vt:lpstr>Decision-making</vt:lpstr>
      <vt:lpstr>Diverse students with diverse needs</vt:lpstr>
      <vt:lpstr>Mature students</vt:lpstr>
      <vt:lpstr>People like me</vt:lpstr>
      <vt:lpstr>Social justice?</vt:lpstr>
      <vt:lpstr>Social Justice?</vt:lpstr>
      <vt:lpstr>Social Justice?</vt:lpstr>
      <vt:lpstr>What next?</vt:lpstr>
      <vt:lpstr>Contact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jenniferp</dc:creator>
  <cp:lastModifiedBy>Hannah Hughes</cp:lastModifiedBy>
  <cp:revision>284</cp:revision>
  <cp:lastPrinted>2015-03-06T12:54:19Z</cp:lastPrinted>
  <dcterms:created xsi:type="dcterms:W3CDTF">2014-11-04T09:31:05Z</dcterms:created>
  <dcterms:modified xsi:type="dcterms:W3CDTF">2015-04-13T15:15:24Z</dcterms:modified>
</cp:coreProperties>
</file>